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sldIdLst>
    <p:sldId id="305" r:id="rId5"/>
    <p:sldId id="318" r:id="rId6"/>
    <p:sldId id="323" r:id="rId7"/>
    <p:sldId id="319" r:id="rId8"/>
    <p:sldId id="320" r:id="rId9"/>
    <p:sldId id="321" r:id="rId10"/>
    <p:sldId id="307" r:id="rId11"/>
    <p:sldId id="328" r:id="rId12"/>
    <p:sldId id="329" r:id="rId13"/>
    <p:sldId id="330" r:id="rId14"/>
    <p:sldId id="308" r:id="rId15"/>
    <p:sldId id="309" r:id="rId16"/>
    <p:sldId id="316" r:id="rId17"/>
    <p:sldId id="324" r:id="rId18"/>
    <p:sldId id="327" r:id="rId19"/>
    <p:sldId id="317" r:id="rId20"/>
    <p:sldId id="326" r:id="rId21"/>
    <p:sldId id="314" r:id="rId2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dson, Beverly (DGS)" initials="HB(" lastIdx="1" clrIdx="0">
    <p:extLst>
      <p:ext uri="{19B8F6BF-5375-455C-9EA6-DF929625EA0E}">
        <p15:presenceInfo xmlns:p15="http://schemas.microsoft.com/office/powerpoint/2012/main" userId="Hudson, Beverly (DGS)" providerId="None"/>
      </p:ext>
    </p:extLst>
  </p:cmAuthor>
  <p:cmAuthor id="2" name="Carr, Robert (DGS)" initials="CR(" lastIdx="5" clrIdx="1">
    <p:extLst>
      <p:ext uri="{19B8F6BF-5375-455C-9EA6-DF929625EA0E}">
        <p15:presenceInfo xmlns:p15="http://schemas.microsoft.com/office/powerpoint/2012/main" userId="Carr, Robert (DG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505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2E4684-D0FE-4FA3-81BC-D6C9CA26FB39}" v="35" dt="2020-07-16T17:45:15.3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8" autoAdjust="0"/>
    <p:restoredTop sz="92598" autoAdjust="0"/>
  </p:normalViewPr>
  <p:slideViewPr>
    <p:cSldViewPr snapToGrid="0" snapToObjects="1">
      <p:cViewPr varScale="1">
        <p:scale>
          <a:sx n="105" d="100"/>
          <a:sy n="105" d="100"/>
        </p:scale>
        <p:origin x="46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576"/>
    </p:cViewPr>
  </p:sorterViewPr>
  <p:notesViewPr>
    <p:cSldViewPr snapToGrid="0" snapToObjects="1">
      <p:cViewPr varScale="1">
        <p:scale>
          <a:sx n="82" d="100"/>
          <a:sy n="82" d="100"/>
        </p:scale>
        <p:origin x="383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Past Professional Selections Points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Current Professional Selections Points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4D1C-4A74-A7FE-D0599CC0CEE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1C-4A74-A7FE-D0599CC0CEE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4D1C-4A74-A7FE-D0599CC0CEE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D1C-4A74-A7FE-D0599CC0CEE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BDISBO 200 Points</c:v>
                </c:pt>
                <c:pt idx="1">
                  <c:v>800 Points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200</c:v>
                </c:pt>
                <c:pt idx="1">
                  <c:v>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7-4E93-A5EB-A617B5A6F6D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Future Professional Selections Points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C0B-4F09-A4A8-ED09BB80B7E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0B-4F09-A4A8-ED09BB80B7E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6C0B-4F09-A4A8-ED09BB80B7E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C0B-4F09-A4A8-ED09BB80B7E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Professional Evaluations 200 Points</c:v>
                </c:pt>
                <c:pt idx="1">
                  <c:v>800 Points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200</c:v>
                </c:pt>
                <c:pt idx="1">
                  <c:v>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7-4E93-A5EB-A617B5A6F6D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Project Stage Contributions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C0B-4F09-A4A8-ED09BB80B7E3}"/>
              </c:ext>
            </c:extLst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0B-4F09-A4A8-ED09BB80B7E3}"/>
              </c:ext>
            </c:extLst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CFE-4F7A-B966-F2BF7ACBBC0C}"/>
              </c:ext>
            </c:extLst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CFE-4F7A-B966-F2BF7ACBBC0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shade val="58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6C0B-4F09-A4A8-ED09BB80B7E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shade val="86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C0B-4F09-A4A8-ED09BB80B7E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tint val="86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FCFE-4F7A-B966-F2BF7ACBBC0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tint val="58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CFE-4F7A-B966-F2BF7ACBBC0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Negotiations</c:v>
                </c:pt>
                <c:pt idx="1">
                  <c:v>Design</c:v>
                </c:pt>
                <c:pt idx="2">
                  <c:v>Bidding &amp; Award</c:v>
                </c:pt>
                <c:pt idx="3">
                  <c:v>Construction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40</c:v>
                </c:pt>
                <c:pt idx="2">
                  <c:v>12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7-4E93-A5EB-A617B5A6F6D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A57C0B3-2AFF-9841-9CCE-5FCE3A73505C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9C3CAB7-13E8-DD46-9BA4-33D759233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85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52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25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81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611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8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8C32124-9574-A04E-A2CE-95A6798477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940" y="0"/>
            <a:ext cx="1220193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092263-9B53-AA4D-B8A5-FC73333426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041400"/>
            <a:ext cx="6238461" cy="1761432"/>
          </a:xfrm>
        </p:spPr>
        <p:txBody>
          <a:bodyPr anchor="ctr"/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C5415-B68E-B842-A4A2-EA6D118F6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3166750"/>
            <a:ext cx="5493026" cy="1109110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0C1C6D-049A-1948-BE02-509AF8DF06AE}"/>
              </a:ext>
            </a:extLst>
          </p:cNvPr>
          <p:cNvCxnSpPr/>
          <p:nvPr userDrawn="1"/>
        </p:nvCxnSpPr>
        <p:spPr>
          <a:xfrm>
            <a:off x="838199" y="1035586"/>
            <a:ext cx="54854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11F3A0-6E6A-6147-9E13-FF4B7DE37880}"/>
              </a:ext>
            </a:extLst>
          </p:cNvPr>
          <p:cNvCxnSpPr/>
          <p:nvPr userDrawn="1"/>
        </p:nvCxnSpPr>
        <p:spPr>
          <a:xfrm>
            <a:off x="838199" y="2802832"/>
            <a:ext cx="54854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73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B350-2047-FD4B-9EE6-0971F67C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F4576-48F8-EF46-9342-F8DA77236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924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0F46D6-9D51-334F-BE27-1F9C3A595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7442"/>
            <a:ext cx="10515600" cy="10304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444FD-492C-0147-B7FC-7018999AC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609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gs.pa.gov/Design-and-Construction/Desig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9DDE-4B8E-234A-8AE8-69435F1EF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243172"/>
            <a:ext cx="8069495" cy="1556279"/>
          </a:xfrm>
        </p:spPr>
        <p:txBody>
          <a:bodyPr/>
          <a:lstStyle/>
          <a:p>
            <a:br>
              <a:rPr lang="en-US" sz="2800" dirty="0"/>
            </a:br>
            <a:r>
              <a:rPr lang="en-US" sz="2800"/>
              <a:t>Professional Evaluations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764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Where?         Forms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1749EF5-2021-4529-8D79-D3FE80F63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303"/>
            <a:ext cx="10515600" cy="561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Example Question #3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CEDA68-17F1-4535-9719-9D5514B38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" y="1987116"/>
            <a:ext cx="12192000" cy="336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0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44A211A8-2977-4AA0-88D2-219870EE6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4705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90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44A211A8-2977-4AA0-88D2-219870EE6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7533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1845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44A211A8-2977-4AA0-88D2-219870EE6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6503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8545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29DB9-4169-47AA-8941-47DFBF14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A8935-0A51-45D2-B53E-E2AB754F7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4418"/>
              </p:ext>
            </p:extLst>
          </p:nvPr>
        </p:nvGraphicFramePr>
        <p:xfrm>
          <a:off x="749810" y="1987045"/>
          <a:ext cx="5119650" cy="3454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2925">
                  <a:extLst>
                    <a:ext uri="{9D8B030D-6E8A-4147-A177-3AD203B41FA5}">
                      <a16:colId xmlns:a16="http://schemas.microsoft.com/office/drawing/2014/main" val="529716852"/>
                    </a:ext>
                  </a:extLst>
                </a:gridCol>
                <a:gridCol w="1936725">
                  <a:extLst>
                    <a:ext uri="{9D8B030D-6E8A-4147-A177-3AD203B41FA5}">
                      <a16:colId xmlns:a16="http://schemas.microsoft.com/office/drawing/2014/main" val="1486086429"/>
                    </a:ext>
                  </a:extLst>
                </a:gridCol>
              </a:tblGrid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Phase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Possible Score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74422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Negotiations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9043686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50% Design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1315159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 Design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629086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Bidding &amp; Award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45576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Pre-Construction Subtotal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95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19156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50% 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285818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 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454092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Construction Subtotal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393988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Pre-Construction &amp; Construction 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840019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6EAEBC5-B327-4E20-812D-3C0A224F9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B9F02A-9432-4216-A3C7-711075D89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189433"/>
              </p:ext>
            </p:extLst>
          </p:nvPr>
        </p:nvGraphicFramePr>
        <p:xfrm>
          <a:off x="9640095" y="1972295"/>
          <a:ext cx="1802095" cy="3703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013">
                  <a:extLst>
                    <a:ext uri="{9D8B030D-6E8A-4147-A177-3AD203B41FA5}">
                      <a16:colId xmlns:a16="http://schemas.microsoft.com/office/drawing/2014/main" val="796145470"/>
                    </a:ext>
                  </a:extLst>
                </a:gridCol>
                <a:gridCol w="815082">
                  <a:extLst>
                    <a:ext uri="{9D8B030D-6E8A-4147-A177-3AD203B41FA5}">
                      <a16:colId xmlns:a16="http://schemas.microsoft.com/office/drawing/2014/main" val="2728463775"/>
                    </a:ext>
                  </a:extLst>
                </a:gridCol>
              </a:tblGrid>
              <a:tr h="557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Evaluation Percentage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Points Awarded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800993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0-27%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1566660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28-31%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244070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32-35%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25369533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36-39%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70136817"/>
                  </a:ext>
                </a:extLst>
              </a:tr>
              <a:tr h="215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40-43%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32081101"/>
                  </a:ext>
                </a:extLst>
              </a:tr>
              <a:tr h="21101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44-47%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68021924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48-51%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4836644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52-55%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075445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56-59%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54417321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60-63%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4434128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64-72%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0421857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73-78%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91891175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79-84%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80340809"/>
                  </a:ext>
                </a:extLst>
              </a:tr>
              <a:tr h="1002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85-90%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6061547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91-96%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3784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97-100%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949417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2FBB0A3-1A92-42D7-BDBC-15E920EED67E}"/>
              </a:ext>
            </a:extLst>
          </p:cNvPr>
          <p:cNvSpPr txBox="1"/>
          <p:nvPr/>
        </p:nvSpPr>
        <p:spPr>
          <a:xfrm>
            <a:off x="5869460" y="1976113"/>
            <a:ext cx="3655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Professional receiving satisfactory ratings for all criterion will be awarded 100 Points.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4BE964-65D4-47C9-A96F-DD45610C1403}"/>
              </a:ext>
            </a:extLst>
          </p:cNvPr>
          <p:cNvSpPr txBox="1"/>
          <p:nvPr/>
        </p:nvSpPr>
        <p:spPr>
          <a:xfrm>
            <a:off x="5869459" y="2965954"/>
            <a:ext cx="3655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Professional who has never worked on a DGS Project will be awarded 100 Points.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F0F31E4-4865-42EF-B499-6EB1831ECC56}"/>
              </a:ext>
            </a:extLst>
          </p:cNvPr>
          <p:cNvSpPr/>
          <p:nvPr/>
        </p:nvSpPr>
        <p:spPr>
          <a:xfrm>
            <a:off x="9176958" y="4547481"/>
            <a:ext cx="463137" cy="24938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A184C8-CC45-4305-8D86-E2487557D4A1}"/>
              </a:ext>
            </a:extLst>
          </p:cNvPr>
          <p:cNvSpPr txBox="1"/>
          <p:nvPr/>
        </p:nvSpPr>
        <p:spPr>
          <a:xfrm>
            <a:off x="7225292" y="4479057"/>
            <a:ext cx="1951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Satisfactory rating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6769E96-462D-487B-9F98-1BAA62079780}"/>
              </a:ext>
            </a:extLst>
          </p:cNvPr>
          <p:cNvSpPr/>
          <p:nvPr/>
        </p:nvSpPr>
        <p:spPr>
          <a:xfrm>
            <a:off x="10949627" y="4560867"/>
            <a:ext cx="607423" cy="2226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5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29DB9-4169-47AA-8941-47DFBF14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A8935-0A51-45D2-B53E-E2AB754F7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012920"/>
              </p:ext>
            </p:extLst>
          </p:nvPr>
        </p:nvGraphicFramePr>
        <p:xfrm>
          <a:off x="749810" y="1847776"/>
          <a:ext cx="5119652" cy="2774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996">
                  <a:extLst>
                    <a:ext uri="{9D8B030D-6E8A-4147-A177-3AD203B41FA5}">
                      <a16:colId xmlns:a16="http://schemas.microsoft.com/office/drawing/2014/main" val="529716852"/>
                    </a:ext>
                  </a:extLst>
                </a:gridCol>
                <a:gridCol w="1102552">
                  <a:extLst>
                    <a:ext uri="{9D8B030D-6E8A-4147-A177-3AD203B41FA5}">
                      <a16:colId xmlns:a16="http://schemas.microsoft.com/office/drawing/2014/main" val="2248938379"/>
                    </a:ext>
                  </a:extLst>
                </a:gridCol>
                <a:gridCol w="1102552">
                  <a:extLst>
                    <a:ext uri="{9D8B030D-6E8A-4147-A177-3AD203B41FA5}">
                      <a16:colId xmlns:a16="http://schemas.microsoft.com/office/drawing/2014/main" val="1447597471"/>
                    </a:ext>
                  </a:extLst>
                </a:gridCol>
                <a:gridCol w="1102552">
                  <a:extLst>
                    <a:ext uri="{9D8B030D-6E8A-4147-A177-3AD203B41FA5}">
                      <a16:colId xmlns:a16="http://schemas.microsoft.com/office/drawing/2014/main" val="1486086429"/>
                    </a:ext>
                  </a:extLst>
                </a:gridCol>
              </a:tblGrid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Phase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Professional’s Score Project 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Professional’s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 Project 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Possible Score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74422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Negotiations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9043686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50% Design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1315159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 Design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629086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Bidding &amp; Award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45576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50% 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285818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 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454092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Pre-Construction &amp; Construction 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840019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6EAEBC5-B327-4E20-812D-3C0A224F9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B9F02A-9432-4216-A3C7-711075D89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0451"/>
              </p:ext>
            </p:extLst>
          </p:nvPr>
        </p:nvGraphicFramePr>
        <p:xfrm>
          <a:off x="9640095" y="1865379"/>
          <a:ext cx="1802095" cy="3703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013">
                  <a:extLst>
                    <a:ext uri="{9D8B030D-6E8A-4147-A177-3AD203B41FA5}">
                      <a16:colId xmlns:a16="http://schemas.microsoft.com/office/drawing/2014/main" val="796145470"/>
                    </a:ext>
                  </a:extLst>
                </a:gridCol>
                <a:gridCol w="815082">
                  <a:extLst>
                    <a:ext uri="{9D8B030D-6E8A-4147-A177-3AD203B41FA5}">
                      <a16:colId xmlns:a16="http://schemas.microsoft.com/office/drawing/2014/main" val="2728463775"/>
                    </a:ext>
                  </a:extLst>
                </a:gridCol>
              </a:tblGrid>
              <a:tr h="557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Evaluation Percentage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Points Awarded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800993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0-27%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1566660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28-31%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244070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32-35%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25369533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36-39%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70136817"/>
                  </a:ext>
                </a:extLst>
              </a:tr>
              <a:tr h="215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40-43%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32081101"/>
                  </a:ext>
                </a:extLst>
              </a:tr>
              <a:tr h="21101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44-47%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68021924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48-51%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4836644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52-55%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075445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56-59%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54417321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60-63%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4434128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64-72%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0421857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73-78%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91891175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79-84%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80340809"/>
                  </a:ext>
                </a:extLst>
              </a:tr>
              <a:tr h="1002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85-90%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6061547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91-96%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3784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97-100%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949417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04BE964-65D4-47C9-A96F-DD45610C1403}"/>
              </a:ext>
            </a:extLst>
          </p:cNvPr>
          <p:cNvSpPr txBox="1"/>
          <p:nvPr/>
        </p:nvSpPr>
        <p:spPr>
          <a:xfrm>
            <a:off x="749810" y="4652917"/>
            <a:ext cx="75938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Professional in the example above has just completed 50% Construction on Project X and 50% Design on Project Y.  The Professional’s Scores for each project are added together 104 + 40 = 144 and divided by the Possible Score of 170 and multiplied by 100 to get the Evaluation Percentage.  144/170 = 0.847 X 100 = 84.7 or 85%  The Evaluation Percentage of 85% equates to 160 Points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F0F31E4-4865-42EF-B499-6EB1831ECC56}"/>
              </a:ext>
            </a:extLst>
          </p:cNvPr>
          <p:cNvSpPr/>
          <p:nvPr/>
        </p:nvSpPr>
        <p:spPr>
          <a:xfrm>
            <a:off x="9176958" y="5007930"/>
            <a:ext cx="463137" cy="24938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A184C8-CC45-4305-8D86-E2487557D4A1}"/>
              </a:ext>
            </a:extLst>
          </p:cNvPr>
          <p:cNvSpPr txBox="1"/>
          <p:nvPr/>
        </p:nvSpPr>
        <p:spPr>
          <a:xfrm>
            <a:off x="8413156" y="4947955"/>
            <a:ext cx="787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Rating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587D847-5653-47AF-90F8-709E926DCEDD}"/>
              </a:ext>
            </a:extLst>
          </p:cNvPr>
          <p:cNvSpPr/>
          <p:nvPr/>
        </p:nvSpPr>
        <p:spPr>
          <a:xfrm>
            <a:off x="749810" y="1447937"/>
            <a:ext cx="17460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Scoring Example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75E31D-1228-4738-89F3-BA2F2EEC23B8}"/>
              </a:ext>
            </a:extLst>
          </p:cNvPr>
          <p:cNvSpPr/>
          <p:nvPr/>
        </p:nvSpPr>
        <p:spPr>
          <a:xfrm>
            <a:off x="10976066" y="5034702"/>
            <a:ext cx="607423" cy="2226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17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BAA5845E-A6CD-4787-98FC-9D3048302C64}"/>
              </a:ext>
            </a:extLst>
          </p:cNvPr>
          <p:cNvSpPr/>
          <p:nvPr/>
        </p:nvSpPr>
        <p:spPr>
          <a:xfrm>
            <a:off x="3564420" y="2026716"/>
            <a:ext cx="7300096" cy="33533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B7F184-2E55-44F8-A9E6-928701337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878" y="274300"/>
            <a:ext cx="10515600" cy="1030495"/>
          </a:xfrm>
        </p:spPr>
        <p:txBody>
          <a:bodyPr/>
          <a:lstStyle/>
          <a:p>
            <a:r>
              <a:rPr lang="en-US" dirty="0"/>
              <a:t>Professional Evaluation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CB492-E379-45F8-B86B-77718562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113" y="1351430"/>
            <a:ext cx="1774371" cy="3297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60" dirty="0">
                <a:latin typeface="+mn-lt"/>
              </a:rPr>
              <a:t>Professional XYZ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144FAB-2F22-43A9-AD74-F192A57271B8}"/>
              </a:ext>
            </a:extLst>
          </p:cNvPr>
          <p:cNvCxnSpPr>
            <a:cxnSpLocks/>
          </p:cNvCxnSpPr>
          <p:nvPr/>
        </p:nvCxnSpPr>
        <p:spPr>
          <a:xfrm>
            <a:off x="541421" y="2445424"/>
            <a:ext cx="6056379" cy="4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A5F6B5D-C79B-4C1C-B63A-1A75E12B2E0E}"/>
              </a:ext>
            </a:extLst>
          </p:cNvPr>
          <p:cNvSpPr/>
          <p:nvPr/>
        </p:nvSpPr>
        <p:spPr>
          <a:xfrm>
            <a:off x="1201606" y="2553561"/>
            <a:ext cx="9076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1A9D71-B580-443C-AA12-A4AE100CBA38}"/>
              </a:ext>
            </a:extLst>
          </p:cNvPr>
          <p:cNvSpPr/>
          <p:nvPr/>
        </p:nvSpPr>
        <p:spPr>
          <a:xfrm>
            <a:off x="1894992" y="2076779"/>
            <a:ext cx="986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Design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2EEAD4-437F-47A3-A832-81D3B33C11F1}"/>
              </a:ext>
            </a:extLst>
          </p:cNvPr>
          <p:cNvSpPr/>
          <p:nvPr/>
        </p:nvSpPr>
        <p:spPr>
          <a:xfrm>
            <a:off x="1921235" y="3076952"/>
            <a:ext cx="9821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Negotiations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817CA8-1161-4B5D-8E55-328DCED243F1}"/>
              </a:ext>
            </a:extLst>
          </p:cNvPr>
          <p:cNvSpPr/>
          <p:nvPr/>
        </p:nvSpPr>
        <p:spPr>
          <a:xfrm>
            <a:off x="2191775" y="2548659"/>
            <a:ext cx="12900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Bidding &amp; Awards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1A3F4B-22A7-4E0E-B8BE-7282CC38E42D}"/>
              </a:ext>
            </a:extLst>
          </p:cNvPr>
          <p:cNvSpPr/>
          <p:nvPr/>
        </p:nvSpPr>
        <p:spPr>
          <a:xfrm>
            <a:off x="4122928" y="2076779"/>
            <a:ext cx="12890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Construction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0B5E81-25B5-461A-8724-24AB4E0F01ED}"/>
              </a:ext>
            </a:extLst>
          </p:cNvPr>
          <p:cNvSpPr/>
          <p:nvPr/>
        </p:nvSpPr>
        <p:spPr>
          <a:xfrm>
            <a:off x="5982903" y="2558284"/>
            <a:ext cx="1367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Construction</a:t>
            </a:r>
          </a:p>
        </p:txBody>
      </p:sp>
      <p:sp>
        <p:nvSpPr>
          <p:cNvPr id="20" name="Diamond 19">
            <a:extLst>
              <a:ext uri="{FF2B5EF4-FFF2-40B4-BE49-F238E27FC236}">
                <a16:creationId xmlns:a16="http://schemas.microsoft.com/office/drawing/2014/main" id="{751B8231-A774-4CEE-A089-EDB1DE963CCF}"/>
              </a:ext>
            </a:extLst>
          </p:cNvPr>
          <p:cNvSpPr/>
          <p:nvPr/>
        </p:nvSpPr>
        <p:spPr>
          <a:xfrm>
            <a:off x="854370" y="2383331"/>
            <a:ext cx="137760" cy="132335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amond 20">
            <a:extLst>
              <a:ext uri="{FF2B5EF4-FFF2-40B4-BE49-F238E27FC236}">
                <a16:creationId xmlns:a16="http://schemas.microsoft.com/office/drawing/2014/main" id="{476113B8-AB26-43F3-94A7-B03DF106ACFE}"/>
              </a:ext>
            </a:extLst>
          </p:cNvPr>
          <p:cNvSpPr/>
          <p:nvPr/>
        </p:nvSpPr>
        <p:spPr>
          <a:xfrm>
            <a:off x="1586783" y="2379256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iamond 21">
            <a:extLst>
              <a:ext uri="{FF2B5EF4-FFF2-40B4-BE49-F238E27FC236}">
                <a16:creationId xmlns:a16="http://schemas.microsoft.com/office/drawing/2014/main" id="{82CE05F1-7500-44EC-B96D-4F761100BA0B}"/>
              </a:ext>
            </a:extLst>
          </p:cNvPr>
          <p:cNvSpPr/>
          <p:nvPr/>
        </p:nvSpPr>
        <p:spPr>
          <a:xfrm>
            <a:off x="2319196" y="2362708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B07DEEE1-FC3C-4C43-BCBB-B2E7E9295A47}"/>
              </a:ext>
            </a:extLst>
          </p:cNvPr>
          <p:cNvSpPr/>
          <p:nvPr/>
        </p:nvSpPr>
        <p:spPr>
          <a:xfrm>
            <a:off x="2779036" y="2371248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amond 23">
            <a:extLst>
              <a:ext uri="{FF2B5EF4-FFF2-40B4-BE49-F238E27FC236}">
                <a16:creationId xmlns:a16="http://schemas.microsoft.com/office/drawing/2014/main" id="{FEEA389C-A0E6-431B-854F-D84540CB4FB1}"/>
              </a:ext>
            </a:extLst>
          </p:cNvPr>
          <p:cNvSpPr/>
          <p:nvPr/>
        </p:nvSpPr>
        <p:spPr>
          <a:xfrm>
            <a:off x="4698552" y="2383331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C65028C9-3BD4-4A5C-A7B3-41C05024B6C1}"/>
              </a:ext>
            </a:extLst>
          </p:cNvPr>
          <p:cNvSpPr/>
          <p:nvPr/>
        </p:nvSpPr>
        <p:spPr>
          <a:xfrm>
            <a:off x="6595093" y="2370091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3F72B35-C05A-436D-ACBC-44649B623F96}"/>
              </a:ext>
            </a:extLst>
          </p:cNvPr>
          <p:cNvCxnSpPr>
            <a:cxnSpLocks/>
          </p:cNvCxnSpPr>
          <p:nvPr/>
        </p:nvCxnSpPr>
        <p:spPr>
          <a:xfrm>
            <a:off x="2191775" y="3458659"/>
            <a:ext cx="679933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8297CE16-693E-4C11-B91A-2E31F3EBC68A}"/>
              </a:ext>
            </a:extLst>
          </p:cNvPr>
          <p:cNvSpPr/>
          <p:nvPr/>
        </p:nvSpPr>
        <p:spPr>
          <a:xfrm>
            <a:off x="3224462" y="3385405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25D315BA-299C-46F0-9548-FF812DDDFBD0}"/>
              </a:ext>
            </a:extLst>
          </p:cNvPr>
          <p:cNvSpPr/>
          <p:nvPr/>
        </p:nvSpPr>
        <p:spPr>
          <a:xfrm>
            <a:off x="2346126" y="3390579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6A6A3CC1-F1F7-404B-80D9-2667B95EBF69}"/>
              </a:ext>
            </a:extLst>
          </p:cNvPr>
          <p:cNvSpPr/>
          <p:nvPr/>
        </p:nvSpPr>
        <p:spPr>
          <a:xfrm>
            <a:off x="4072745" y="3385405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FD6ED04B-7851-4000-8E39-9E85CEC32592}"/>
              </a:ext>
            </a:extLst>
          </p:cNvPr>
          <p:cNvSpPr/>
          <p:nvPr/>
        </p:nvSpPr>
        <p:spPr>
          <a:xfrm>
            <a:off x="4373503" y="3395431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661BFE20-F871-49CD-8EA6-7964EA2D74EA}"/>
              </a:ext>
            </a:extLst>
          </p:cNvPr>
          <p:cNvSpPr/>
          <p:nvPr/>
        </p:nvSpPr>
        <p:spPr>
          <a:xfrm>
            <a:off x="6732853" y="3400766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D7FABE3-D85D-4DE9-BB77-96E19F52C362}"/>
              </a:ext>
            </a:extLst>
          </p:cNvPr>
          <p:cNvSpPr/>
          <p:nvPr/>
        </p:nvSpPr>
        <p:spPr>
          <a:xfrm>
            <a:off x="426064" y="2076779"/>
            <a:ext cx="9821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Negotiations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8FD1E72-FA7B-4BAA-A4F0-F05B42AD6757}"/>
              </a:ext>
            </a:extLst>
          </p:cNvPr>
          <p:cNvSpPr/>
          <p:nvPr/>
        </p:nvSpPr>
        <p:spPr>
          <a:xfrm>
            <a:off x="2938230" y="3552725"/>
            <a:ext cx="9076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Design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EB49245-122A-4549-A95E-45397E5DA0BB}"/>
              </a:ext>
            </a:extLst>
          </p:cNvPr>
          <p:cNvSpPr/>
          <p:nvPr/>
        </p:nvSpPr>
        <p:spPr>
          <a:xfrm>
            <a:off x="3693245" y="3072916"/>
            <a:ext cx="986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Design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0B4C64D-189B-45E0-842F-27944461C436}"/>
              </a:ext>
            </a:extLst>
          </p:cNvPr>
          <p:cNvSpPr/>
          <p:nvPr/>
        </p:nvSpPr>
        <p:spPr>
          <a:xfrm>
            <a:off x="3794629" y="3555120"/>
            <a:ext cx="12900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Bidding &amp; Awards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8609493-49EF-460A-8315-2C84A442494E}"/>
              </a:ext>
            </a:extLst>
          </p:cNvPr>
          <p:cNvSpPr/>
          <p:nvPr/>
        </p:nvSpPr>
        <p:spPr>
          <a:xfrm>
            <a:off x="6154522" y="3074543"/>
            <a:ext cx="12890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Construction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3591F8-3B8E-477C-91D1-59728C9B6FE4}"/>
              </a:ext>
            </a:extLst>
          </p:cNvPr>
          <p:cNvSpPr/>
          <p:nvPr/>
        </p:nvSpPr>
        <p:spPr>
          <a:xfrm>
            <a:off x="8390284" y="3552724"/>
            <a:ext cx="1367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Construction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714A464-BD9F-4635-9ED9-7D4CF0B54994}"/>
              </a:ext>
            </a:extLst>
          </p:cNvPr>
          <p:cNvCxnSpPr>
            <a:cxnSpLocks/>
          </p:cNvCxnSpPr>
          <p:nvPr/>
        </p:nvCxnSpPr>
        <p:spPr>
          <a:xfrm>
            <a:off x="4102796" y="4427620"/>
            <a:ext cx="7618579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Hexagon 55">
            <a:extLst>
              <a:ext uri="{FF2B5EF4-FFF2-40B4-BE49-F238E27FC236}">
                <a16:creationId xmlns:a16="http://schemas.microsoft.com/office/drawing/2014/main" id="{B722EB16-0A35-45DA-B6DE-325F79BDC812}"/>
              </a:ext>
            </a:extLst>
          </p:cNvPr>
          <p:cNvSpPr/>
          <p:nvPr/>
        </p:nvSpPr>
        <p:spPr>
          <a:xfrm>
            <a:off x="4517259" y="4360422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Connector 56">
            <a:extLst>
              <a:ext uri="{FF2B5EF4-FFF2-40B4-BE49-F238E27FC236}">
                <a16:creationId xmlns:a16="http://schemas.microsoft.com/office/drawing/2014/main" id="{E873ADE4-36C5-4105-8CF4-D4F755CC141A}"/>
              </a:ext>
            </a:extLst>
          </p:cNvPr>
          <p:cNvSpPr/>
          <p:nvPr/>
        </p:nvSpPr>
        <p:spPr>
          <a:xfrm>
            <a:off x="8960639" y="3385404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Hexagon 57">
            <a:extLst>
              <a:ext uri="{FF2B5EF4-FFF2-40B4-BE49-F238E27FC236}">
                <a16:creationId xmlns:a16="http://schemas.microsoft.com/office/drawing/2014/main" id="{301245FB-ECDC-4C24-854A-D24E069DA475}"/>
              </a:ext>
            </a:extLst>
          </p:cNvPr>
          <p:cNvSpPr/>
          <p:nvPr/>
        </p:nvSpPr>
        <p:spPr>
          <a:xfrm>
            <a:off x="6001320" y="4360422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Hexagon 58">
            <a:extLst>
              <a:ext uri="{FF2B5EF4-FFF2-40B4-BE49-F238E27FC236}">
                <a16:creationId xmlns:a16="http://schemas.microsoft.com/office/drawing/2014/main" id="{3E429A61-7E3A-4F95-8206-F07C4B4F4D40}"/>
              </a:ext>
            </a:extLst>
          </p:cNvPr>
          <p:cNvSpPr/>
          <p:nvPr/>
        </p:nvSpPr>
        <p:spPr>
          <a:xfrm>
            <a:off x="7485381" y="4360422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Hexagon 59">
            <a:extLst>
              <a:ext uri="{FF2B5EF4-FFF2-40B4-BE49-F238E27FC236}">
                <a16:creationId xmlns:a16="http://schemas.microsoft.com/office/drawing/2014/main" id="{BB137431-C0E0-40CA-96B7-945E1CF6861C}"/>
              </a:ext>
            </a:extLst>
          </p:cNvPr>
          <p:cNvSpPr/>
          <p:nvPr/>
        </p:nvSpPr>
        <p:spPr>
          <a:xfrm>
            <a:off x="8121358" y="4348540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Hexagon 60">
            <a:extLst>
              <a:ext uri="{FF2B5EF4-FFF2-40B4-BE49-F238E27FC236}">
                <a16:creationId xmlns:a16="http://schemas.microsoft.com/office/drawing/2014/main" id="{25802DA0-ADBA-4249-A9DC-CAD8D723AB10}"/>
              </a:ext>
            </a:extLst>
          </p:cNvPr>
          <p:cNvSpPr/>
          <p:nvPr/>
        </p:nvSpPr>
        <p:spPr>
          <a:xfrm>
            <a:off x="10454044" y="4360422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48823BF-7498-46B5-97E1-BAF1776F51E8}"/>
              </a:ext>
            </a:extLst>
          </p:cNvPr>
          <p:cNvSpPr/>
          <p:nvPr/>
        </p:nvSpPr>
        <p:spPr>
          <a:xfrm>
            <a:off x="4092355" y="4095307"/>
            <a:ext cx="9821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Negotiations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AA0C17E-5DCA-4290-87FE-0A1833E115A4}"/>
              </a:ext>
            </a:extLst>
          </p:cNvPr>
          <p:cNvSpPr/>
          <p:nvPr/>
        </p:nvSpPr>
        <p:spPr>
          <a:xfrm>
            <a:off x="7074297" y="4091661"/>
            <a:ext cx="986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Design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5FAD4B4-F1D3-4673-AC42-5102CE50AB7A}"/>
              </a:ext>
            </a:extLst>
          </p:cNvPr>
          <p:cNvSpPr/>
          <p:nvPr/>
        </p:nvSpPr>
        <p:spPr>
          <a:xfrm>
            <a:off x="9809540" y="4092791"/>
            <a:ext cx="12890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Construction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4BC4A5D-A2B4-476C-922D-9118432FA98C}"/>
              </a:ext>
            </a:extLst>
          </p:cNvPr>
          <p:cNvSpPr/>
          <p:nvPr/>
        </p:nvSpPr>
        <p:spPr>
          <a:xfrm>
            <a:off x="5613669" y="4529404"/>
            <a:ext cx="9076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Design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C91072-6474-48E6-BEC7-1EFAD8089992}"/>
              </a:ext>
            </a:extLst>
          </p:cNvPr>
          <p:cNvSpPr/>
          <p:nvPr/>
        </p:nvSpPr>
        <p:spPr>
          <a:xfrm>
            <a:off x="7542469" y="4529403"/>
            <a:ext cx="12900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Bidding &amp; Awards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F3EF2F8-7B12-461A-B36B-20B50DFA53D4}"/>
              </a:ext>
            </a:extLst>
          </p:cNvPr>
          <p:cNvSpPr/>
          <p:nvPr/>
        </p:nvSpPr>
        <p:spPr>
          <a:xfrm>
            <a:off x="541421" y="5429581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2020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FE256B2-995A-4819-A083-DA0D4E067CCC}"/>
              </a:ext>
            </a:extLst>
          </p:cNvPr>
          <p:cNvSpPr/>
          <p:nvPr/>
        </p:nvSpPr>
        <p:spPr>
          <a:xfrm>
            <a:off x="2995047" y="5429581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2021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9AB4B2E-8588-4032-BE7D-CC4A183464E4}"/>
              </a:ext>
            </a:extLst>
          </p:cNvPr>
          <p:cNvSpPr/>
          <p:nvPr/>
        </p:nvSpPr>
        <p:spPr>
          <a:xfrm>
            <a:off x="5342012" y="5429581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2022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CFAD6AF-3113-4646-AB76-67A94A009F88}"/>
              </a:ext>
            </a:extLst>
          </p:cNvPr>
          <p:cNvSpPr/>
          <p:nvPr/>
        </p:nvSpPr>
        <p:spPr>
          <a:xfrm>
            <a:off x="7865416" y="5424733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2023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A05A975-3E75-4311-A480-FEC839655498}"/>
              </a:ext>
            </a:extLst>
          </p:cNvPr>
          <p:cNvSpPr/>
          <p:nvPr/>
        </p:nvSpPr>
        <p:spPr>
          <a:xfrm>
            <a:off x="10270776" y="5424732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2024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3BD6DC5-3477-4AD1-9971-F83F6B3E7817}"/>
              </a:ext>
            </a:extLst>
          </p:cNvPr>
          <p:cNvCxnSpPr>
            <a:cxnSpLocks/>
          </p:cNvCxnSpPr>
          <p:nvPr/>
        </p:nvCxnSpPr>
        <p:spPr>
          <a:xfrm flipH="1">
            <a:off x="541421" y="5390147"/>
            <a:ext cx="1117995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712587C6-7972-4AE8-80FC-75D39B4AD398}"/>
              </a:ext>
            </a:extLst>
          </p:cNvPr>
          <p:cNvSpPr/>
          <p:nvPr/>
        </p:nvSpPr>
        <p:spPr>
          <a:xfrm>
            <a:off x="710987" y="527791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F107C6A-4820-4B2E-B095-A651CC2F102F}"/>
              </a:ext>
            </a:extLst>
          </p:cNvPr>
          <p:cNvSpPr/>
          <p:nvPr/>
        </p:nvSpPr>
        <p:spPr>
          <a:xfrm>
            <a:off x="3164613" y="526786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46953224-B963-49D7-B39F-6C066990F314}"/>
              </a:ext>
            </a:extLst>
          </p:cNvPr>
          <p:cNvSpPr/>
          <p:nvPr/>
        </p:nvSpPr>
        <p:spPr>
          <a:xfrm>
            <a:off x="5511578" y="526786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C921AE3C-C2E0-4BAB-8C60-E2AFBC567596}"/>
              </a:ext>
            </a:extLst>
          </p:cNvPr>
          <p:cNvSpPr/>
          <p:nvPr/>
        </p:nvSpPr>
        <p:spPr>
          <a:xfrm>
            <a:off x="8035817" y="527791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834EFA9-69F7-4EA3-AF1A-589BB36EF488}"/>
              </a:ext>
            </a:extLst>
          </p:cNvPr>
          <p:cNvSpPr/>
          <p:nvPr/>
        </p:nvSpPr>
        <p:spPr>
          <a:xfrm>
            <a:off x="10440342" y="526786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E554BB1-7BB3-4D19-B9E7-419197CEDD87}"/>
              </a:ext>
            </a:extLst>
          </p:cNvPr>
          <p:cNvSpPr/>
          <p:nvPr/>
        </p:nvSpPr>
        <p:spPr>
          <a:xfrm>
            <a:off x="6575318" y="1693523"/>
            <a:ext cx="12782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3 Year Period</a:t>
            </a:r>
          </a:p>
        </p:txBody>
      </p:sp>
      <p:sp>
        <p:nvSpPr>
          <p:cNvPr id="87" name="Arrow: Right 86">
            <a:extLst>
              <a:ext uri="{FF2B5EF4-FFF2-40B4-BE49-F238E27FC236}">
                <a16:creationId xmlns:a16="http://schemas.microsoft.com/office/drawing/2014/main" id="{E951BCA5-E842-4BB2-A3CB-207BA5730E61}"/>
              </a:ext>
            </a:extLst>
          </p:cNvPr>
          <p:cNvSpPr/>
          <p:nvPr/>
        </p:nvSpPr>
        <p:spPr>
          <a:xfrm>
            <a:off x="7989606" y="1751764"/>
            <a:ext cx="2874910" cy="215991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Arrow: Right 88">
            <a:extLst>
              <a:ext uri="{FF2B5EF4-FFF2-40B4-BE49-F238E27FC236}">
                <a16:creationId xmlns:a16="http://schemas.microsoft.com/office/drawing/2014/main" id="{E23CC8A6-BC8F-4C61-85A3-659D7D21F69B}"/>
              </a:ext>
            </a:extLst>
          </p:cNvPr>
          <p:cNvSpPr/>
          <p:nvPr/>
        </p:nvSpPr>
        <p:spPr>
          <a:xfrm rot="10800000">
            <a:off x="3555970" y="1772822"/>
            <a:ext cx="2874910" cy="215991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D9245B5-5998-4C2F-8603-DAAAF84FBF8A}"/>
              </a:ext>
            </a:extLst>
          </p:cNvPr>
          <p:cNvCxnSpPr/>
          <p:nvPr/>
        </p:nvCxnSpPr>
        <p:spPr>
          <a:xfrm>
            <a:off x="962347" y="5799221"/>
            <a:ext cx="8916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3FA32B8-358C-4EE5-A86D-85F988014C0B}"/>
              </a:ext>
            </a:extLst>
          </p:cNvPr>
          <p:cNvCxnSpPr/>
          <p:nvPr/>
        </p:nvCxnSpPr>
        <p:spPr>
          <a:xfrm>
            <a:off x="2308523" y="5763126"/>
            <a:ext cx="89169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83B464C8-9030-4EE6-A315-690FBF3720B4}"/>
              </a:ext>
            </a:extLst>
          </p:cNvPr>
          <p:cNvCxnSpPr/>
          <p:nvPr/>
        </p:nvCxnSpPr>
        <p:spPr>
          <a:xfrm>
            <a:off x="3614160" y="5799221"/>
            <a:ext cx="89169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AA433119-9805-46C1-8B9B-1F8D705F9647}"/>
              </a:ext>
            </a:extLst>
          </p:cNvPr>
          <p:cNvSpPr/>
          <p:nvPr/>
        </p:nvSpPr>
        <p:spPr>
          <a:xfrm>
            <a:off x="1035480" y="5891863"/>
            <a:ext cx="818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Project #1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B0DEA23-5517-4262-87A4-FA65FA60B33A}"/>
              </a:ext>
            </a:extLst>
          </p:cNvPr>
          <p:cNvSpPr/>
          <p:nvPr/>
        </p:nvSpPr>
        <p:spPr>
          <a:xfrm>
            <a:off x="2346126" y="5896857"/>
            <a:ext cx="818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Project #2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0C751A0-235D-4F50-A778-CE21470EFD49}"/>
              </a:ext>
            </a:extLst>
          </p:cNvPr>
          <p:cNvSpPr/>
          <p:nvPr/>
        </p:nvSpPr>
        <p:spPr>
          <a:xfrm>
            <a:off x="3650726" y="5896856"/>
            <a:ext cx="818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Project #3</a:t>
            </a:r>
          </a:p>
        </p:txBody>
      </p:sp>
      <p:sp>
        <p:nvSpPr>
          <p:cNvPr id="97" name="Diamond 96">
            <a:extLst>
              <a:ext uri="{FF2B5EF4-FFF2-40B4-BE49-F238E27FC236}">
                <a16:creationId xmlns:a16="http://schemas.microsoft.com/office/drawing/2014/main" id="{2858B70C-5711-4E88-A5F6-B146DD989797}"/>
              </a:ext>
            </a:extLst>
          </p:cNvPr>
          <p:cNvSpPr/>
          <p:nvPr/>
        </p:nvSpPr>
        <p:spPr>
          <a:xfrm>
            <a:off x="1132726" y="5733053"/>
            <a:ext cx="137760" cy="132335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>
            <a:extLst>
              <a:ext uri="{FF2B5EF4-FFF2-40B4-BE49-F238E27FC236}">
                <a16:creationId xmlns:a16="http://schemas.microsoft.com/office/drawing/2014/main" id="{F262850C-8B39-4F22-BBD3-6DE92794EB01}"/>
              </a:ext>
            </a:extLst>
          </p:cNvPr>
          <p:cNvSpPr/>
          <p:nvPr/>
        </p:nvSpPr>
        <p:spPr>
          <a:xfrm>
            <a:off x="2688194" y="5708714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Hexagon 98">
            <a:extLst>
              <a:ext uri="{FF2B5EF4-FFF2-40B4-BE49-F238E27FC236}">
                <a16:creationId xmlns:a16="http://schemas.microsoft.com/office/drawing/2014/main" id="{1575EE95-ED67-466C-959C-318293A60D5D}"/>
              </a:ext>
            </a:extLst>
          </p:cNvPr>
          <p:cNvSpPr/>
          <p:nvPr/>
        </p:nvSpPr>
        <p:spPr>
          <a:xfrm>
            <a:off x="4211328" y="5727420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94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9A7D8-3521-4822-8217-6542186BA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A9EB7-8E58-41E4-8829-A5BF18C0F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5754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Implementation Plan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sz="2000" dirty="0"/>
              <a:t>Start collecting data in forms – </a:t>
            </a:r>
            <a:r>
              <a:rPr lang="en-US" sz="2000" b="1" dirty="0"/>
              <a:t>July 2020</a:t>
            </a:r>
          </a:p>
          <a:p>
            <a:r>
              <a:rPr lang="en-US" sz="2000" dirty="0"/>
              <a:t>Start reporting – </a:t>
            </a:r>
            <a:r>
              <a:rPr lang="en-US" sz="2000" b="1" dirty="0"/>
              <a:t>August 2020</a:t>
            </a:r>
          </a:p>
          <a:p>
            <a:r>
              <a:rPr lang="en-US" sz="2000" dirty="0"/>
              <a:t>Selections Applications due – </a:t>
            </a:r>
            <a:r>
              <a:rPr lang="en-US" sz="2000" b="1" dirty="0"/>
              <a:t>August 5</a:t>
            </a:r>
            <a:r>
              <a:rPr lang="en-US" sz="2000" b="1" baseline="30000" dirty="0"/>
              <a:t>th</a:t>
            </a:r>
            <a:r>
              <a:rPr lang="en-US" sz="2000" b="1" dirty="0"/>
              <a:t>, 2020</a:t>
            </a:r>
          </a:p>
          <a:p>
            <a:r>
              <a:rPr lang="en-US" sz="2000" dirty="0"/>
              <a:t>Governors Committee Meeting – </a:t>
            </a:r>
            <a:r>
              <a:rPr lang="en-US" sz="2000" b="1" dirty="0"/>
              <a:t>September 10</a:t>
            </a:r>
            <a:r>
              <a:rPr lang="en-US" sz="2000" b="1" baseline="30000" dirty="0"/>
              <a:t>th</a:t>
            </a:r>
            <a:r>
              <a:rPr lang="en-US" sz="2000" b="1" dirty="0"/>
              <a:t>, 2020</a:t>
            </a:r>
          </a:p>
          <a:p>
            <a:endParaRPr lang="en-US" sz="2000" b="1" dirty="0"/>
          </a:p>
          <a:p>
            <a:r>
              <a:rPr lang="en-US" sz="2000" dirty="0"/>
              <a:t>After this Webinar, the</a:t>
            </a:r>
            <a:r>
              <a:rPr lang="en-US" sz="2000" b="1" dirty="0"/>
              <a:t> </a:t>
            </a:r>
            <a:r>
              <a:rPr lang="en-US" sz="2000" dirty="0"/>
              <a:t>Forms will be posted to: </a:t>
            </a:r>
          </a:p>
          <a:p>
            <a:pPr marL="0" indent="0">
              <a:buNone/>
            </a:pPr>
            <a:r>
              <a:rPr lang="en-US" sz="2000" u="sng" dirty="0">
                <a:hlinkClick r:id="rId2"/>
              </a:rPr>
              <a:t>https://www.dgs.pa.gov/Design-and-Construction/Design</a:t>
            </a:r>
            <a:endParaRPr lang="en-US" sz="2000" b="1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882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B3F23-0685-4193-9C93-2D4F998C3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7684"/>
            <a:ext cx="10515600" cy="1030495"/>
          </a:xfrm>
        </p:spPr>
        <p:txBody>
          <a:bodyPr/>
          <a:lstStyle/>
          <a:p>
            <a:r>
              <a:rPr lang="en-US" dirty="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70770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61CC-E1A0-433B-983C-E758FA6F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565"/>
            <a:ext cx="10515600" cy="1030495"/>
          </a:xfrm>
        </p:spPr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50322-1B01-4858-BEEF-DF1BB463B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is to evaluate Professionals regarding their performance throughout the Project and to use their evaluation as criteria for selections of Professionals on future projects.</a:t>
            </a:r>
          </a:p>
          <a:p>
            <a:r>
              <a:rPr lang="en-US" dirty="0"/>
              <a:t>Tool to help ensure that we are selecting quality Professionals.</a:t>
            </a:r>
          </a:p>
          <a:p>
            <a:r>
              <a:rPr lang="en-US" dirty="0"/>
              <a:t>A means to reward Professionals that excel.</a:t>
            </a:r>
          </a:p>
          <a:p>
            <a:r>
              <a:rPr lang="en-US" dirty="0"/>
              <a:t>A tool to communicate with the Professional on whether they are meeting our expectations.</a:t>
            </a:r>
          </a:p>
        </p:txBody>
      </p:sp>
    </p:spTree>
    <p:extLst>
      <p:ext uri="{BB962C8B-B14F-4D97-AF65-F5344CB8AC3E}">
        <p14:creationId xmlns:p14="http://schemas.microsoft.com/office/powerpoint/2010/main" val="39727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52599-2198-4504-95B1-ED7A6B0D8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B94D7-956B-494E-BE3B-222E2E478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61315"/>
          </a:xfrm>
        </p:spPr>
        <p:txBody>
          <a:bodyPr>
            <a:normAutofit/>
          </a:bodyPr>
          <a:lstStyle/>
          <a:p>
            <a:r>
              <a:rPr lang="en-US" dirty="0"/>
              <a:t>The following key performance indicators will be evaluated: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7519CC3-4E36-4843-884F-BED1A587DE0C}"/>
              </a:ext>
            </a:extLst>
          </p:cNvPr>
          <p:cNvSpPr txBox="1">
            <a:spLocks/>
          </p:cNvSpPr>
          <p:nvPr/>
        </p:nvSpPr>
        <p:spPr>
          <a:xfrm>
            <a:off x="147452" y="2196936"/>
            <a:ext cx="5220195" cy="358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lvl="2"/>
            <a:r>
              <a:rPr lang="en-US" dirty="0"/>
              <a:t>Timeliness	</a:t>
            </a:r>
          </a:p>
          <a:p>
            <a:pPr lvl="2"/>
            <a:r>
              <a:rPr lang="en-US" dirty="0"/>
              <a:t>Quality</a:t>
            </a:r>
          </a:p>
          <a:p>
            <a:pPr lvl="2"/>
            <a:r>
              <a:rPr lang="en-US" dirty="0"/>
              <a:t>Negotiations</a:t>
            </a:r>
          </a:p>
          <a:p>
            <a:pPr lvl="2"/>
            <a:r>
              <a:rPr lang="en-US" dirty="0"/>
              <a:t>Invoices</a:t>
            </a:r>
          </a:p>
          <a:p>
            <a:pPr lvl="2"/>
            <a:r>
              <a:rPr lang="en-US" dirty="0"/>
              <a:t>Budget</a:t>
            </a:r>
          </a:p>
          <a:p>
            <a:pPr lvl="2"/>
            <a:r>
              <a:rPr lang="en-US" dirty="0"/>
              <a:t>Communication</a:t>
            </a:r>
          </a:p>
          <a:p>
            <a:pPr lvl="2"/>
            <a:r>
              <a:rPr lang="en-US" dirty="0"/>
              <a:t>Sufficient Alternatives</a:t>
            </a:r>
          </a:p>
          <a:p>
            <a:pPr lvl="2"/>
            <a:r>
              <a:rPr lang="en-US" dirty="0"/>
              <a:t>Project Procedures Manual (Rules)</a:t>
            </a:r>
          </a:p>
          <a:p>
            <a:pPr lvl="2"/>
            <a:r>
              <a:rPr lang="en-US" dirty="0"/>
              <a:t>Estimating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4E2EE0F-FF8B-4596-9200-77104539D7E7}"/>
              </a:ext>
            </a:extLst>
          </p:cNvPr>
          <p:cNvSpPr txBox="1">
            <a:spLocks/>
          </p:cNvSpPr>
          <p:nvPr/>
        </p:nvSpPr>
        <p:spPr>
          <a:xfrm>
            <a:off x="4907478" y="2196936"/>
            <a:ext cx="5220195" cy="358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lvl="2"/>
            <a:r>
              <a:rPr lang="en-US" dirty="0"/>
              <a:t>Magnitude of addenda	</a:t>
            </a:r>
          </a:p>
          <a:p>
            <a:pPr lvl="2"/>
            <a:r>
              <a:rPr lang="en-US" dirty="0"/>
              <a:t>Bid extensions</a:t>
            </a:r>
          </a:p>
          <a:p>
            <a:pPr lvl="2"/>
            <a:r>
              <a:rPr lang="en-US" dirty="0"/>
              <a:t>Coordination</a:t>
            </a:r>
          </a:p>
          <a:p>
            <a:pPr lvl="2"/>
            <a:r>
              <a:rPr lang="en-US" dirty="0"/>
              <a:t>Representation</a:t>
            </a:r>
          </a:p>
          <a:p>
            <a:pPr lvl="2"/>
            <a:r>
              <a:rPr lang="en-US" dirty="0"/>
              <a:t>Site visits &amp; reports</a:t>
            </a:r>
          </a:p>
          <a:p>
            <a:pPr lvl="2"/>
            <a:r>
              <a:rPr lang="en-US" dirty="0"/>
              <a:t>Submittals</a:t>
            </a:r>
          </a:p>
          <a:p>
            <a:pPr lvl="2"/>
            <a:r>
              <a:rPr lang="en-US" dirty="0"/>
              <a:t>Responsiveness</a:t>
            </a:r>
          </a:p>
          <a:p>
            <a:pPr lvl="2"/>
            <a:r>
              <a:rPr lang="en-US" dirty="0"/>
              <a:t>e-Builder proficiency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757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D387C-70FD-4CC8-97B5-E9F57753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3445-F0F6-4840-BED3-FBC0BBFE0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2 weeks of the following Project milestones:</a:t>
            </a:r>
          </a:p>
          <a:p>
            <a:pPr lvl="1"/>
            <a:r>
              <a:rPr lang="en-US" dirty="0"/>
              <a:t>Completion of</a:t>
            </a:r>
            <a:r>
              <a:rPr lang="en-US" b="1" dirty="0"/>
              <a:t> Negotiations</a:t>
            </a:r>
          </a:p>
          <a:p>
            <a:pPr lvl="1"/>
            <a:r>
              <a:rPr lang="en-US" dirty="0"/>
              <a:t>DGS PW’s approval of </a:t>
            </a:r>
            <a:r>
              <a:rPr lang="en-US" b="1" dirty="0"/>
              <a:t>50% Design</a:t>
            </a:r>
          </a:p>
          <a:p>
            <a:pPr lvl="1"/>
            <a:r>
              <a:rPr lang="en-US" dirty="0"/>
              <a:t>DGS PW’s approval of </a:t>
            </a:r>
            <a:r>
              <a:rPr lang="en-US" b="1" dirty="0"/>
              <a:t>100% Design</a:t>
            </a:r>
          </a:p>
          <a:p>
            <a:pPr lvl="1"/>
            <a:r>
              <a:rPr lang="en-US" dirty="0"/>
              <a:t>The</a:t>
            </a:r>
            <a:r>
              <a:rPr lang="en-US" b="1" dirty="0"/>
              <a:t> Bid Opening </a:t>
            </a:r>
            <a:r>
              <a:rPr lang="en-US" dirty="0"/>
              <a:t>Date</a:t>
            </a:r>
          </a:p>
          <a:p>
            <a:pPr lvl="1"/>
            <a:r>
              <a:rPr lang="en-US" dirty="0"/>
              <a:t>The elapse of </a:t>
            </a:r>
            <a:r>
              <a:rPr lang="en-US" b="1" dirty="0"/>
              <a:t>50% </a:t>
            </a:r>
            <a:r>
              <a:rPr lang="en-US" dirty="0"/>
              <a:t>of the original </a:t>
            </a:r>
            <a:r>
              <a:rPr lang="en-US" b="1" dirty="0"/>
              <a:t>Construction</a:t>
            </a:r>
            <a:r>
              <a:rPr lang="en-US" dirty="0"/>
              <a:t> duration</a:t>
            </a:r>
          </a:p>
          <a:p>
            <a:pPr lvl="1"/>
            <a:r>
              <a:rPr lang="en-US" dirty="0"/>
              <a:t>The last </a:t>
            </a:r>
            <a:r>
              <a:rPr lang="en-US" b="1" dirty="0"/>
              <a:t>Final Inspection </a:t>
            </a:r>
            <a:r>
              <a:rPr lang="en-US" dirty="0"/>
              <a:t>on the Project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BOC will evaluate at the elapse of 25% and 75% of the original Construction duration.  However, the evaluations at these intervals will not contribute to the Professional Evaluation score.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731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7847-4A91-46A1-B620-65C0205B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9B1B4-CF6E-41CA-97A3-55F01453A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Bureau of </a:t>
            </a:r>
            <a:r>
              <a:rPr lang="en-US" b="1" dirty="0"/>
              <a:t>Capital Projects Design’s</a:t>
            </a:r>
            <a:r>
              <a:rPr lang="en-US" dirty="0"/>
              <a:t> evaluations will utilize a grade of 1, 3, or 5 to measure the Professional’s performance in relation to specific criteria.  The </a:t>
            </a:r>
            <a:r>
              <a:rPr lang="en-US" b="1" dirty="0"/>
              <a:t>Design Project Manager (DPM) </a:t>
            </a:r>
            <a:r>
              <a:rPr lang="en-US" dirty="0"/>
              <a:t>will perform the evaluations during pre-construction.  The Professional will receive a score for each criterion as follows: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1 – Unsatisfactory</a:t>
            </a:r>
          </a:p>
          <a:p>
            <a:pPr lvl="1"/>
            <a:r>
              <a:rPr lang="en-US" dirty="0"/>
              <a:t>3 – Satisfactory</a:t>
            </a:r>
          </a:p>
          <a:p>
            <a:pPr lvl="1"/>
            <a:r>
              <a:rPr lang="en-US" dirty="0"/>
              <a:t>5 – Excellent</a:t>
            </a:r>
          </a:p>
        </p:txBody>
      </p:sp>
    </p:spTree>
    <p:extLst>
      <p:ext uri="{BB962C8B-B14F-4D97-AF65-F5344CB8AC3E}">
        <p14:creationId xmlns:p14="http://schemas.microsoft.com/office/powerpoint/2010/main" val="120900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7847-4A91-46A1-B620-65C0205B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9B1B4-CF6E-41CA-97A3-55F01453A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Bureau of </a:t>
            </a:r>
            <a:r>
              <a:rPr lang="en-US" b="1" dirty="0"/>
              <a:t>Construction’s</a:t>
            </a:r>
            <a:r>
              <a:rPr lang="en-US" dirty="0"/>
              <a:t> evaluations will utilize a grade of 1, 3, or 5 to measure the Professional’s performance in relation to specific criteria.  The </a:t>
            </a:r>
            <a:r>
              <a:rPr lang="en-US" b="1" dirty="0"/>
              <a:t>Assistant Project Coordinator (APC) </a:t>
            </a:r>
            <a:r>
              <a:rPr lang="en-US" dirty="0"/>
              <a:t>will perform the evaluations during construction.  The Professional will receive a score for each criterion as follows: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1 – Unsatisfactory</a:t>
            </a:r>
          </a:p>
          <a:p>
            <a:pPr lvl="1"/>
            <a:r>
              <a:rPr lang="en-US" dirty="0"/>
              <a:t>3 – Satisfactory</a:t>
            </a:r>
          </a:p>
          <a:p>
            <a:pPr lvl="1"/>
            <a:r>
              <a:rPr lang="en-US" dirty="0"/>
              <a:t>5 – Excellent</a:t>
            </a:r>
          </a:p>
        </p:txBody>
      </p:sp>
    </p:spTree>
    <p:extLst>
      <p:ext uri="{BB962C8B-B14F-4D97-AF65-F5344CB8AC3E}">
        <p14:creationId xmlns:p14="http://schemas.microsoft.com/office/powerpoint/2010/main" val="2407989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Where?         Forms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CDA1A49-7D35-41E4-A6AC-91C7219B8A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47937"/>
            <a:ext cx="10515600" cy="4276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1FC0B7E-6BF5-4716-AFC4-6D1212490A16}"/>
              </a:ext>
            </a:extLst>
          </p:cNvPr>
          <p:cNvSpPr txBox="1"/>
          <p:nvPr/>
        </p:nvSpPr>
        <p:spPr>
          <a:xfrm>
            <a:off x="848496" y="1959428"/>
            <a:ext cx="1857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General Scoring Guidance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881BF6-2BBE-46A9-B3E6-19F26DAB40AF}"/>
              </a:ext>
            </a:extLst>
          </p:cNvPr>
          <p:cNvSpPr txBox="1"/>
          <p:nvPr/>
        </p:nvSpPr>
        <p:spPr>
          <a:xfrm>
            <a:off x="838199" y="2756207"/>
            <a:ext cx="1867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Specific  Scoring Guidance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F0C814-D144-47F6-B9D9-7180FE2CE48E}"/>
              </a:ext>
            </a:extLst>
          </p:cNvPr>
          <p:cNvSpPr txBox="1"/>
          <p:nvPr/>
        </p:nvSpPr>
        <p:spPr>
          <a:xfrm>
            <a:off x="3087129" y="3904375"/>
            <a:ext cx="1966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Required Comment Field</a:t>
            </a:r>
          </a:p>
        </p:txBody>
      </p:sp>
    </p:spTree>
    <p:extLst>
      <p:ext uri="{BB962C8B-B14F-4D97-AF65-F5344CB8AC3E}">
        <p14:creationId xmlns:p14="http://schemas.microsoft.com/office/powerpoint/2010/main" val="351292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Where?         Forms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859954-58DF-4B31-94FF-1B60CA78C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5701"/>
            <a:ext cx="12192000" cy="283299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1749EF5-2021-4529-8D79-D3FE80F63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303"/>
            <a:ext cx="10515600" cy="561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Question #1</a:t>
            </a:r>
          </a:p>
        </p:txBody>
      </p:sp>
    </p:spTree>
    <p:extLst>
      <p:ext uri="{BB962C8B-B14F-4D97-AF65-F5344CB8AC3E}">
        <p14:creationId xmlns:p14="http://schemas.microsoft.com/office/powerpoint/2010/main" val="704454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Where?         Forms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1749EF5-2021-4529-8D79-D3FE80F63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303"/>
            <a:ext cx="10515600" cy="561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Question #2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35E081-3C83-487E-A3C5-A4F3DCEE2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3090"/>
            <a:ext cx="12192000" cy="288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0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GS-Template  -  Read-Only" id="{29A449C5-D0AB-4160-884C-EB0F37ECF017}" vid="{05CA189A-DB5F-4D20-B860-2BB2B5B8A5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3D9A95C632345B54068A270E4F93C" ma:contentTypeVersion="1" ma:contentTypeDescription="Create a new document." ma:contentTypeScope="" ma:versionID="61674ab96a6ca073e3bc53d19b266c7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d024c9e117fc9e5fa023bfcd8efcd7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D5BF3-F05C-4200-ADC0-5DD587CE60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C84FA7-797E-4842-95C6-EFCF1431910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2c76831-dc3c-4084-8010-42118f972f26"/>
    <ds:schemaRef ds:uri="http://schemas.microsoft.com/office/2006/documentManagement/types"/>
    <ds:schemaRef ds:uri="http://schemas.microsoft.com/office/2006/metadata/properties"/>
    <ds:schemaRef ds:uri="3b5a5e3e-c557-4527-a085-b303f0c2e606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0C30A19-C7A3-412E-AF31-509440EAD00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3493</TotalTime>
  <Words>801</Words>
  <Application>Microsoft Office PowerPoint</Application>
  <PresentationFormat>Widescreen</PresentationFormat>
  <Paragraphs>233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Tahoma</vt:lpstr>
      <vt:lpstr>Office Theme</vt:lpstr>
      <vt:lpstr> Professional Evaluations</vt:lpstr>
      <vt:lpstr>Why?</vt:lpstr>
      <vt:lpstr>What?</vt:lpstr>
      <vt:lpstr>When?</vt:lpstr>
      <vt:lpstr>How?</vt:lpstr>
      <vt:lpstr>How?</vt:lpstr>
      <vt:lpstr>Where?         Forms</vt:lpstr>
      <vt:lpstr>Where?         Forms</vt:lpstr>
      <vt:lpstr>Where?         Forms</vt:lpstr>
      <vt:lpstr>Where?         Forms</vt:lpstr>
      <vt:lpstr>Professional Evaluations</vt:lpstr>
      <vt:lpstr>Professional Evaluations</vt:lpstr>
      <vt:lpstr>Professional Evaluations</vt:lpstr>
      <vt:lpstr>Professional Evaluations</vt:lpstr>
      <vt:lpstr>Professional Evaluations</vt:lpstr>
      <vt:lpstr>Professional Evaluation Reports</vt:lpstr>
      <vt:lpstr>When?</vt:lpstr>
      <vt:lpstr>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</dc:title>
  <dc:creator>Rathfon, Michael</dc:creator>
  <cp:lastModifiedBy>Stanisic, Susan L</cp:lastModifiedBy>
  <cp:revision>160</cp:revision>
  <cp:lastPrinted>2019-12-17T15:03:28Z</cp:lastPrinted>
  <dcterms:created xsi:type="dcterms:W3CDTF">2019-05-03T12:50:49Z</dcterms:created>
  <dcterms:modified xsi:type="dcterms:W3CDTF">2020-07-17T16:07:29Z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0x0101000EB3D9A95C632345B54068A270E4F93C</vt:lpwstr>
  </property>
</Properties>
</file>