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6"/>
  </p:notesMasterIdLst>
  <p:sldIdLst>
    <p:sldId id="392" r:id="rId5"/>
    <p:sldId id="361" r:id="rId6"/>
    <p:sldId id="356" r:id="rId7"/>
    <p:sldId id="269" r:id="rId8"/>
    <p:sldId id="396" r:id="rId9"/>
    <p:sldId id="329" r:id="rId10"/>
    <p:sldId id="305" r:id="rId11"/>
    <p:sldId id="309" r:id="rId12"/>
    <p:sldId id="389" r:id="rId13"/>
    <p:sldId id="387" r:id="rId14"/>
    <p:sldId id="310" r:id="rId15"/>
    <p:sldId id="257" r:id="rId16"/>
    <p:sldId id="401" r:id="rId17"/>
    <p:sldId id="311" r:id="rId18"/>
    <p:sldId id="408" r:id="rId19"/>
    <p:sldId id="304" r:id="rId20"/>
    <p:sldId id="316" r:id="rId21"/>
    <p:sldId id="428" r:id="rId22"/>
    <p:sldId id="448" r:id="rId23"/>
    <p:sldId id="317" r:id="rId24"/>
    <p:sldId id="391" r:id="rId25"/>
    <p:sldId id="449" r:id="rId26"/>
    <p:sldId id="367" r:id="rId27"/>
    <p:sldId id="331" r:id="rId28"/>
    <p:sldId id="452" r:id="rId29"/>
    <p:sldId id="318" r:id="rId30"/>
    <p:sldId id="299" r:id="rId31"/>
    <p:sldId id="386" r:id="rId32"/>
    <p:sldId id="265" r:id="rId33"/>
    <p:sldId id="301" r:id="rId34"/>
    <p:sldId id="440" r:id="rId35"/>
    <p:sldId id="302" r:id="rId36"/>
    <p:sldId id="266" r:id="rId37"/>
    <p:sldId id="303" r:id="rId38"/>
    <p:sldId id="319" r:id="rId39"/>
    <p:sldId id="267" r:id="rId40"/>
    <p:sldId id="312" r:id="rId41"/>
    <p:sldId id="298" r:id="rId42"/>
    <p:sldId id="296" r:id="rId43"/>
    <p:sldId id="397" r:id="rId44"/>
    <p:sldId id="297" r:id="rId45"/>
    <p:sldId id="323" r:id="rId46"/>
    <p:sldId id="275" r:id="rId47"/>
    <p:sldId id="390" r:id="rId48"/>
    <p:sldId id="315" r:id="rId49"/>
    <p:sldId id="293" r:id="rId50"/>
    <p:sldId id="314" r:id="rId51"/>
    <p:sldId id="375" r:id="rId52"/>
    <p:sldId id="382" r:id="rId53"/>
    <p:sldId id="263" r:id="rId54"/>
    <p:sldId id="291" r:id="rId55"/>
    <p:sldId id="292" r:id="rId56"/>
    <p:sldId id="320" r:id="rId57"/>
    <p:sldId id="273" r:id="rId58"/>
    <p:sldId id="313" r:id="rId59"/>
    <p:sldId id="261" r:id="rId60"/>
    <p:sldId id="276" r:id="rId61"/>
    <p:sldId id="289" r:id="rId62"/>
    <p:sldId id="306" r:id="rId63"/>
    <p:sldId id="307" r:id="rId64"/>
    <p:sldId id="351" r:id="rId65"/>
    <p:sldId id="288" r:id="rId66"/>
    <p:sldId id="451" r:id="rId67"/>
    <p:sldId id="360" r:id="rId68"/>
    <p:sldId id="359" r:id="rId69"/>
    <p:sldId id="501" r:id="rId70"/>
    <p:sldId id="502" r:id="rId71"/>
    <p:sldId id="503" r:id="rId72"/>
    <p:sldId id="504" r:id="rId73"/>
    <p:sldId id="321" r:id="rId74"/>
    <p:sldId id="366" r:id="rId75"/>
    <p:sldId id="330" r:id="rId76"/>
    <p:sldId id="453" r:id="rId77"/>
    <p:sldId id="505" r:id="rId78"/>
    <p:sldId id="340" r:id="rId79"/>
    <p:sldId id="339" r:id="rId80"/>
    <p:sldId id="341" r:id="rId81"/>
    <p:sldId id="322" r:id="rId82"/>
    <p:sldId id="270" r:id="rId83"/>
    <p:sldId id="324" r:id="rId84"/>
    <p:sldId id="383" r:id="rId8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E31A8-8092-4AB7-BFEE-DC0A53DE4078}" v="58" dt="2024-11-01T23:41:06.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3" autoAdjust="0"/>
    <p:restoredTop sz="81434" autoAdjust="0"/>
  </p:normalViewPr>
  <p:slideViewPr>
    <p:cSldViewPr snapToGrid="0">
      <p:cViewPr varScale="1">
        <p:scale>
          <a:sx n="60" d="100"/>
          <a:sy n="60" d="100"/>
        </p:scale>
        <p:origin x="1278"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384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viewProps" Target="viewProps.xml"/><Relationship Id="rId9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BD94993-336E-4449-87F7-E5B567E39011}" type="datetimeFigureOut">
              <a:rPr lang="en-US" smtClean="0"/>
              <a:t>11/7/2024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B012C48-CBE3-4456-858D-2A38C9D9ED43}" type="slidenum">
              <a:rPr lang="en-US" smtClean="0"/>
              <a:t>‹#›</a:t>
            </a:fld>
            <a:endParaRPr lang="en-US" dirty="0"/>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2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dirty="0"/>
          </a:p>
        </p:txBody>
      </p:sp>
    </p:spTree>
    <p:extLst>
      <p:ext uri="{BB962C8B-B14F-4D97-AF65-F5344CB8AC3E}">
        <p14:creationId xmlns:p14="http://schemas.microsoft.com/office/powerpoint/2010/main" val="722598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HAC for deadlines to return secure materials</a:t>
            </a:r>
          </a:p>
        </p:txBody>
      </p:sp>
      <p:sp>
        <p:nvSpPr>
          <p:cNvPr id="4" name="Slide Number Placeholder 3"/>
          <p:cNvSpPr>
            <a:spLocks noGrp="1"/>
          </p:cNvSpPr>
          <p:nvPr>
            <p:ph type="sldNum" sz="quarter" idx="5"/>
          </p:nvPr>
        </p:nvSpPr>
        <p:spPr/>
        <p:txBody>
          <a:bodyPr/>
          <a:lstStyle/>
          <a:p>
            <a:fld id="{5B012C48-CBE3-4456-858D-2A38C9D9ED43}" type="slidenum">
              <a:rPr lang="en-US" smtClean="0"/>
              <a:t>23</a:t>
            </a:fld>
            <a:endParaRPr lang="en-US" dirty="0"/>
          </a:p>
        </p:txBody>
      </p:sp>
    </p:spTree>
    <p:extLst>
      <p:ext uri="{BB962C8B-B14F-4D97-AF65-F5344CB8AC3E}">
        <p14:creationId xmlns:p14="http://schemas.microsoft.com/office/powerpoint/2010/main" val="4070560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Maintain copies for three years</a:t>
            </a:r>
          </a:p>
        </p:txBody>
      </p:sp>
      <p:sp>
        <p:nvSpPr>
          <p:cNvPr id="4" name="Slide Number Placeholder 3"/>
          <p:cNvSpPr>
            <a:spLocks noGrp="1"/>
          </p:cNvSpPr>
          <p:nvPr>
            <p:ph type="sldNum" sz="quarter" idx="5"/>
          </p:nvPr>
        </p:nvSpPr>
        <p:spPr/>
        <p:txBody>
          <a:bodyPr/>
          <a:lstStyle/>
          <a:p>
            <a:fld id="{5B012C48-CBE3-4456-858D-2A38C9D9ED43}" type="slidenum">
              <a:rPr lang="en-US" smtClean="0"/>
              <a:t>33</a:t>
            </a:fld>
            <a:endParaRPr lang="en-US" dirty="0"/>
          </a:p>
        </p:txBody>
      </p:sp>
    </p:spTree>
    <p:extLst>
      <p:ext uri="{BB962C8B-B14F-4D97-AF65-F5344CB8AC3E}">
        <p14:creationId xmlns:p14="http://schemas.microsoft.com/office/powerpoint/2010/main" val="1763621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Maintain copies for three years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34</a:t>
            </a:fld>
            <a:endParaRPr lang="en-US" dirty="0"/>
          </a:p>
        </p:txBody>
      </p:sp>
    </p:spTree>
    <p:extLst>
      <p:ext uri="{BB962C8B-B14F-4D97-AF65-F5344CB8AC3E}">
        <p14:creationId xmlns:p14="http://schemas.microsoft.com/office/powerpoint/2010/main" val="2743276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38</a:t>
            </a:fld>
            <a:endParaRPr lang="en-US" dirty="0"/>
          </a:p>
        </p:txBody>
      </p:sp>
    </p:spTree>
    <p:extLst>
      <p:ext uri="{BB962C8B-B14F-4D97-AF65-F5344CB8AC3E}">
        <p14:creationId xmlns:p14="http://schemas.microsoft.com/office/powerpoint/2010/main" val="4112510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DAC signs the District Assessment Coordinator Test Security Certification Statement.</a:t>
            </a:r>
          </a:p>
          <a:p>
            <a:r>
              <a:rPr lang="en-US" dirty="0"/>
              <a:t>SAC signs the School Assessment Coordinator/Building Principal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Building Principal signs the School Assessment Coordinator/Building Principal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TAs and Proctors sign the Test Administrator Test Security Certification 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Anyone else involved in testing or who has access to secure materials signs the General Test Security Statement.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39</a:t>
            </a:fld>
            <a:endParaRPr lang="en-US" dirty="0"/>
          </a:p>
        </p:txBody>
      </p:sp>
    </p:spTree>
    <p:extLst>
      <p:ext uri="{BB962C8B-B14F-4D97-AF65-F5344CB8AC3E}">
        <p14:creationId xmlns:p14="http://schemas.microsoft.com/office/powerpoint/2010/main" val="2936874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1B374-0D47-EBD1-C6D2-F6BEA698CC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A80E7-4A00-CFFC-6859-54552EC160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135532-D514-2EF6-7E08-3D5284138272}"/>
              </a:ext>
            </a:extLst>
          </p:cNvPr>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a:extLst>
              <a:ext uri="{FF2B5EF4-FFF2-40B4-BE49-F238E27FC236}">
                <a16:creationId xmlns:a16="http://schemas.microsoft.com/office/drawing/2014/main" id="{DC1EB2F1-06A8-D5D9-946B-C9C3FE0A90F7}"/>
              </a:ext>
            </a:extLst>
          </p:cNvPr>
          <p:cNvSpPr>
            <a:spLocks noGrp="1"/>
          </p:cNvSpPr>
          <p:nvPr>
            <p:ph type="sldNum" sz="quarter" idx="5"/>
          </p:nvPr>
        </p:nvSpPr>
        <p:spPr/>
        <p:txBody>
          <a:bodyPr/>
          <a:lstStyle/>
          <a:p>
            <a:fld id="{5B012C48-CBE3-4456-858D-2A38C9D9ED43}" type="slidenum">
              <a:rPr lang="en-US" smtClean="0"/>
              <a:t>40</a:t>
            </a:fld>
            <a:endParaRPr lang="en-US"/>
          </a:p>
        </p:txBody>
      </p:sp>
    </p:spTree>
    <p:extLst>
      <p:ext uri="{BB962C8B-B14F-4D97-AF65-F5344CB8AC3E}">
        <p14:creationId xmlns:p14="http://schemas.microsoft.com/office/powerpoint/2010/main" val="946405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Signed test security certification statements may be scanned, and these electronic copies may be stored by the Chief School Administrator or designee for three years.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41</a:t>
            </a:fld>
            <a:endParaRPr lang="en-US" dirty="0"/>
          </a:p>
        </p:txBody>
      </p:sp>
    </p:spTree>
    <p:extLst>
      <p:ext uri="{BB962C8B-B14F-4D97-AF65-F5344CB8AC3E}">
        <p14:creationId xmlns:p14="http://schemas.microsoft.com/office/powerpoint/2010/main" val="2545741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PSTAT training site will be available on 11/4/24</a:t>
            </a:r>
          </a:p>
        </p:txBody>
      </p:sp>
      <p:sp>
        <p:nvSpPr>
          <p:cNvPr id="4" name="Slide Number Placeholder 3"/>
          <p:cNvSpPr>
            <a:spLocks noGrp="1"/>
          </p:cNvSpPr>
          <p:nvPr>
            <p:ph type="sldNum" sz="quarter" idx="5"/>
          </p:nvPr>
        </p:nvSpPr>
        <p:spPr/>
        <p:txBody>
          <a:bodyPr/>
          <a:lstStyle/>
          <a:p>
            <a:fld id="{5B012C48-CBE3-4456-858D-2A38C9D9ED43}" type="slidenum">
              <a:rPr lang="en-US" smtClean="0"/>
              <a:t>43</a:t>
            </a:fld>
            <a:endParaRPr lang="en-US" dirty="0"/>
          </a:p>
        </p:txBody>
      </p:sp>
    </p:spTree>
    <p:extLst>
      <p:ext uri="{BB962C8B-B14F-4D97-AF65-F5344CB8AC3E}">
        <p14:creationId xmlns:p14="http://schemas.microsoft.com/office/powerpoint/2010/main" val="15351851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B30AD-92E5-382D-E953-DB8BFAFEE6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C261C-9AA9-6D13-9941-27D9E10328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C8514-F6C2-4521-B822-A278C745C6D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066B0AA-A335-ECBB-7743-D352EC5E3A29}"/>
              </a:ext>
            </a:extLst>
          </p:cNvPr>
          <p:cNvSpPr>
            <a:spLocks noGrp="1"/>
          </p:cNvSpPr>
          <p:nvPr>
            <p:ph type="sldNum" sz="quarter" idx="5"/>
          </p:nvPr>
        </p:nvSpPr>
        <p:spPr/>
        <p:txBody>
          <a:bodyPr/>
          <a:lstStyle/>
          <a:p>
            <a:fld id="{5B012C48-CBE3-4456-858D-2A38C9D9ED43}" type="slidenum">
              <a:rPr lang="en-US" smtClean="0"/>
              <a:t>44</a:t>
            </a:fld>
            <a:endParaRPr lang="en-US" dirty="0"/>
          </a:p>
        </p:txBody>
      </p:sp>
    </p:spTree>
    <p:extLst>
      <p:ext uri="{BB962C8B-B14F-4D97-AF65-F5344CB8AC3E}">
        <p14:creationId xmlns:p14="http://schemas.microsoft.com/office/powerpoint/2010/main" val="3187445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in PIMS can be corrected and updated until the DRC precode label window closes. </a:t>
            </a:r>
          </a:p>
        </p:txBody>
      </p:sp>
      <p:sp>
        <p:nvSpPr>
          <p:cNvPr id="4" name="Slide Number Placeholder 3"/>
          <p:cNvSpPr>
            <a:spLocks noGrp="1"/>
          </p:cNvSpPr>
          <p:nvPr>
            <p:ph type="sldNum" sz="quarter" idx="5"/>
          </p:nvPr>
        </p:nvSpPr>
        <p:spPr/>
        <p:txBody>
          <a:bodyPr/>
          <a:lstStyle/>
          <a:p>
            <a:fld id="{5B012C48-CBE3-4456-858D-2A38C9D9ED43}" type="slidenum">
              <a:rPr lang="en-US" smtClean="0"/>
              <a:t>50</a:t>
            </a:fld>
            <a:endParaRPr lang="en-US" dirty="0"/>
          </a:p>
        </p:txBody>
      </p:sp>
    </p:spTree>
    <p:extLst>
      <p:ext uri="{BB962C8B-B14F-4D97-AF65-F5344CB8AC3E}">
        <p14:creationId xmlns:p14="http://schemas.microsoft.com/office/powerpoint/2010/main" val="3086209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3112966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Directions for Administration booklets vary by grade level, subject and mode of administration (paper or online).  Directions for Administration for Keystone Exams vary by mode of administration only.  All content areas are located in the same booklet. </a:t>
            </a:r>
          </a:p>
        </p:txBody>
      </p:sp>
      <p:sp>
        <p:nvSpPr>
          <p:cNvPr id="4" name="Slide Number Placeholder 3"/>
          <p:cNvSpPr>
            <a:spLocks noGrp="1"/>
          </p:cNvSpPr>
          <p:nvPr>
            <p:ph type="sldNum" sz="quarter" idx="5"/>
          </p:nvPr>
        </p:nvSpPr>
        <p:spPr/>
        <p:txBody>
          <a:bodyPr/>
          <a:lstStyle/>
          <a:p>
            <a:fld id="{5B012C48-CBE3-4456-858D-2A38C9D9ED43}" type="slidenum">
              <a:rPr lang="en-US" smtClean="0"/>
              <a:t>54</a:t>
            </a:fld>
            <a:endParaRPr lang="en-US" dirty="0"/>
          </a:p>
        </p:txBody>
      </p:sp>
    </p:spTree>
    <p:extLst>
      <p:ext uri="{BB962C8B-B14F-4D97-AF65-F5344CB8AC3E}">
        <p14:creationId xmlns:p14="http://schemas.microsoft.com/office/powerpoint/2010/main" val="15645174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56</a:t>
            </a:fld>
            <a:endParaRPr lang="en-US" dirty="0"/>
          </a:p>
        </p:txBody>
      </p:sp>
    </p:spTree>
    <p:extLst>
      <p:ext uri="{BB962C8B-B14F-4D97-AF65-F5344CB8AC3E}">
        <p14:creationId xmlns:p14="http://schemas.microsoft.com/office/powerpoint/2010/main" val="1331099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57</a:t>
            </a:fld>
            <a:endParaRPr lang="en-US" dirty="0"/>
          </a:p>
        </p:txBody>
      </p:sp>
    </p:spTree>
    <p:extLst>
      <p:ext uri="{BB962C8B-B14F-4D97-AF65-F5344CB8AC3E}">
        <p14:creationId xmlns:p14="http://schemas.microsoft.com/office/powerpoint/2010/main" val="1960836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Students in Keystone Exam trigger courses should take the Keystone Exam at the end of the course. In addition, all three Keystone Exams need to be completed at the end of the grade 11 year. Some students may not complete all three trigger courses.</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58</a:t>
            </a:fld>
            <a:endParaRPr lang="en-US" dirty="0"/>
          </a:p>
        </p:txBody>
      </p:sp>
    </p:spTree>
    <p:extLst>
      <p:ext uri="{BB962C8B-B14F-4D97-AF65-F5344CB8AC3E}">
        <p14:creationId xmlns:p14="http://schemas.microsoft.com/office/powerpoint/2010/main" val="15832278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a:t>
            </a:r>
          </a:p>
        </p:txBody>
      </p:sp>
      <p:sp>
        <p:nvSpPr>
          <p:cNvPr id="4" name="Slide Number Placeholder 3"/>
          <p:cNvSpPr>
            <a:spLocks noGrp="1"/>
          </p:cNvSpPr>
          <p:nvPr>
            <p:ph type="sldNum" sz="quarter" idx="5"/>
          </p:nvPr>
        </p:nvSpPr>
        <p:spPr/>
        <p:txBody>
          <a:bodyPr/>
          <a:lstStyle/>
          <a:p>
            <a:fld id="{5B012C48-CBE3-4456-858D-2A38C9D9ED43}" type="slidenum">
              <a:rPr lang="en-US" smtClean="0"/>
              <a:t>59</a:t>
            </a:fld>
            <a:endParaRPr lang="en-US" dirty="0"/>
          </a:p>
        </p:txBody>
      </p:sp>
    </p:spTree>
    <p:extLst>
      <p:ext uri="{BB962C8B-B14F-4D97-AF65-F5344CB8AC3E}">
        <p14:creationId xmlns:p14="http://schemas.microsoft.com/office/powerpoint/2010/main" val="1773993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each of these topics with the SACs.  All SACs should have copies of these documents.</a:t>
            </a:r>
          </a:p>
        </p:txBody>
      </p:sp>
      <p:sp>
        <p:nvSpPr>
          <p:cNvPr id="4" name="Slide Number Placeholder 3"/>
          <p:cNvSpPr>
            <a:spLocks noGrp="1"/>
          </p:cNvSpPr>
          <p:nvPr>
            <p:ph type="sldNum" sz="quarter" idx="5"/>
          </p:nvPr>
        </p:nvSpPr>
        <p:spPr/>
        <p:txBody>
          <a:bodyPr/>
          <a:lstStyle/>
          <a:p>
            <a:fld id="{5B012C48-CBE3-4456-858D-2A38C9D9ED43}" type="slidenum">
              <a:rPr lang="en-US" smtClean="0"/>
              <a:t>60</a:t>
            </a:fld>
            <a:endParaRPr lang="en-US" dirty="0"/>
          </a:p>
        </p:txBody>
      </p:sp>
    </p:spTree>
    <p:extLst>
      <p:ext uri="{BB962C8B-B14F-4D97-AF65-F5344CB8AC3E}">
        <p14:creationId xmlns:p14="http://schemas.microsoft.com/office/powerpoint/2010/main" val="3642552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Accommodations Manual can be found on the PDE website</a:t>
            </a:r>
          </a:p>
        </p:txBody>
      </p:sp>
      <p:sp>
        <p:nvSpPr>
          <p:cNvPr id="4" name="Slide Number Placeholder 3"/>
          <p:cNvSpPr>
            <a:spLocks noGrp="1"/>
          </p:cNvSpPr>
          <p:nvPr>
            <p:ph type="sldNum" sz="quarter" idx="5"/>
          </p:nvPr>
        </p:nvSpPr>
        <p:spPr/>
        <p:txBody>
          <a:bodyPr/>
          <a:lstStyle/>
          <a:p>
            <a:fld id="{5B012C48-CBE3-4456-858D-2A38C9D9ED43}" type="slidenum">
              <a:rPr lang="en-US" smtClean="0"/>
              <a:t>62</a:t>
            </a:fld>
            <a:endParaRPr lang="en-US" dirty="0"/>
          </a:p>
        </p:txBody>
      </p:sp>
    </p:spTree>
    <p:extLst>
      <p:ext uri="{BB962C8B-B14F-4D97-AF65-F5344CB8AC3E}">
        <p14:creationId xmlns:p14="http://schemas.microsoft.com/office/powerpoint/2010/main" val="33080830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101B6-FF22-84BF-8EF6-D35817B79C4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3A762C-8930-5802-3833-508E7699A8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C1C251-0D82-82B0-7EBC-220A39F29AF1}"/>
              </a:ext>
            </a:extLst>
          </p:cNvPr>
          <p:cNvSpPr>
            <a:spLocks noGrp="1"/>
          </p:cNvSpPr>
          <p:nvPr>
            <p:ph type="body" idx="1"/>
          </p:nvPr>
        </p:nvSpPr>
        <p:spPr/>
        <p:txBody>
          <a:bodyPr/>
          <a:lstStyle/>
          <a:p>
            <a:r>
              <a:rPr lang="en-US" dirty="0"/>
              <a:t>The Accommodations Manual can be found on the PDE website</a:t>
            </a:r>
          </a:p>
        </p:txBody>
      </p:sp>
      <p:sp>
        <p:nvSpPr>
          <p:cNvPr id="4" name="Slide Number Placeholder 3">
            <a:extLst>
              <a:ext uri="{FF2B5EF4-FFF2-40B4-BE49-F238E27FC236}">
                <a16:creationId xmlns:a16="http://schemas.microsoft.com/office/drawing/2014/main" id="{35CF12B3-3E94-3164-345C-A05FAE30FE89}"/>
              </a:ext>
            </a:extLst>
          </p:cNvPr>
          <p:cNvSpPr>
            <a:spLocks noGrp="1"/>
          </p:cNvSpPr>
          <p:nvPr>
            <p:ph type="sldNum" sz="quarter" idx="5"/>
          </p:nvPr>
        </p:nvSpPr>
        <p:spPr/>
        <p:txBody>
          <a:bodyPr/>
          <a:lstStyle/>
          <a:p>
            <a:fld id="{5B012C48-CBE3-4456-858D-2A38C9D9ED43}" type="slidenum">
              <a:rPr lang="en-US" smtClean="0"/>
              <a:t>63</a:t>
            </a:fld>
            <a:endParaRPr lang="en-US" dirty="0"/>
          </a:p>
        </p:txBody>
      </p:sp>
    </p:spTree>
    <p:extLst>
      <p:ext uri="{BB962C8B-B14F-4D97-AF65-F5344CB8AC3E}">
        <p14:creationId xmlns:p14="http://schemas.microsoft.com/office/powerpoint/2010/main" val="3108083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64</a:t>
            </a:fld>
            <a:endParaRPr lang="en-US"/>
          </a:p>
        </p:txBody>
      </p:sp>
    </p:spTree>
    <p:extLst>
      <p:ext uri="{BB962C8B-B14F-4D97-AF65-F5344CB8AC3E}">
        <p14:creationId xmlns:p14="http://schemas.microsoft.com/office/powerpoint/2010/main" val="3934092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65</a:t>
            </a:fld>
            <a:endParaRPr lang="en-US"/>
          </a:p>
        </p:txBody>
      </p:sp>
    </p:spTree>
    <p:extLst>
      <p:ext uri="{BB962C8B-B14F-4D97-AF65-F5344CB8AC3E}">
        <p14:creationId xmlns:p14="http://schemas.microsoft.com/office/powerpoint/2010/main" val="1655753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D11F3-B0E2-901A-9C59-EB9C5BC1E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2A7B01-578B-DA7C-852C-CAE78E4271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B4AC6-9FDC-2B52-9E38-8ECE17B449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7994CDC-F989-F3AC-3132-6E18463AD2EE}"/>
              </a:ext>
            </a:extLst>
          </p:cNvPr>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29563960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67</a:t>
            </a:fld>
            <a:endParaRPr lang="en-US"/>
          </a:p>
        </p:txBody>
      </p:sp>
    </p:spTree>
    <p:extLst>
      <p:ext uri="{BB962C8B-B14F-4D97-AF65-F5344CB8AC3E}">
        <p14:creationId xmlns:p14="http://schemas.microsoft.com/office/powerpoint/2010/main" val="37169674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68</a:t>
            </a:fld>
            <a:endParaRPr lang="en-US"/>
          </a:p>
        </p:txBody>
      </p:sp>
    </p:spTree>
    <p:extLst>
      <p:ext uri="{BB962C8B-B14F-4D97-AF65-F5344CB8AC3E}">
        <p14:creationId xmlns:p14="http://schemas.microsoft.com/office/powerpoint/2010/main" val="28362724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171EF-5A1C-E6B1-4BBE-FF05B74BE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0206F-8BEF-14F1-0558-EEA61A877D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539BD-4607-E336-F9E0-920CEE12343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411E23-D52F-40D4-B382-1E2609FE8C33}"/>
              </a:ext>
            </a:extLst>
          </p:cNvPr>
          <p:cNvSpPr>
            <a:spLocks noGrp="1"/>
          </p:cNvSpPr>
          <p:nvPr>
            <p:ph type="sldNum" sz="quarter" idx="5"/>
          </p:nvPr>
        </p:nvSpPr>
        <p:spPr/>
        <p:txBody>
          <a:bodyPr/>
          <a:lstStyle/>
          <a:p>
            <a:fld id="{5B012C48-CBE3-4456-858D-2A38C9D9ED43}" type="slidenum">
              <a:rPr lang="en-US" smtClean="0"/>
              <a:t>69</a:t>
            </a:fld>
            <a:endParaRPr lang="en-US"/>
          </a:p>
        </p:txBody>
      </p:sp>
    </p:spTree>
    <p:extLst>
      <p:ext uri="{BB962C8B-B14F-4D97-AF65-F5344CB8AC3E}">
        <p14:creationId xmlns:p14="http://schemas.microsoft.com/office/powerpoint/2010/main" val="9828235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74</a:t>
            </a:fld>
            <a:endParaRPr lang="en-US"/>
          </a:p>
        </p:txBody>
      </p:sp>
    </p:spTree>
    <p:extLst>
      <p:ext uri="{BB962C8B-B14F-4D97-AF65-F5344CB8AC3E}">
        <p14:creationId xmlns:p14="http://schemas.microsoft.com/office/powerpoint/2010/main" val="3307643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75</a:t>
            </a:fld>
            <a:endParaRPr lang="en-US"/>
          </a:p>
        </p:txBody>
      </p:sp>
    </p:spTree>
    <p:extLst>
      <p:ext uri="{BB962C8B-B14F-4D97-AF65-F5344CB8AC3E}">
        <p14:creationId xmlns:p14="http://schemas.microsoft.com/office/powerpoint/2010/main" val="574891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76</a:t>
            </a:fld>
            <a:endParaRPr lang="en-US"/>
          </a:p>
        </p:txBody>
      </p:sp>
    </p:spTree>
    <p:extLst>
      <p:ext uri="{BB962C8B-B14F-4D97-AF65-F5344CB8AC3E}">
        <p14:creationId xmlns:p14="http://schemas.microsoft.com/office/powerpoint/2010/main" val="2123182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77</a:t>
            </a:fld>
            <a:endParaRPr lang="en-US"/>
          </a:p>
        </p:txBody>
      </p:sp>
    </p:spTree>
    <p:extLst>
      <p:ext uri="{BB962C8B-B14F-4D97-AF65-F5344CB8AC3E}">
        <p14:creationId xmlns:p14="http://schemas.microsoft.com/office/powerpoint/2010/main" val="3760309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1292464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Consult the PDE website for the state assessment window</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dirty="0"/>
          </a:p>
        </p:txBody>
      </p:sp>
    </p:spTree>
    <p:extLst>
      <p:ext uri="{BB962C8B-B14F-4D97-AF65-F5344CB8AC3E}">
        <p14:creationId xmlns:p14="http://schemas.microsoft.com/office/powerpoint/2010/main" val="2031662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the PDE website for the state assessment window</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2723198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these topics with SACs</a:t>
            </a:r>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1616461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Discuss these topics with SACs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19202830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dirty="0"/>
          </a:p>
        </p:txBody>
      </p:sp>
    </p:spTree>
    <p:extLst>
      <p:ext uri="{BB962C8B-B14F-4D97-AF65-F5344CB8AC3E}">
        <p14:creationId xmlns:p14="http://schemas.microsoft.com/office/powerpoint/2010/main" val="36119016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11/7/2024</a:t>
            </a:fld>
            <a:endParaRPr lang="en-US" dirty="0"/>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11/7/2024</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11/7/2024</a:t>
            </a:fld>
            <a:endParaRPr lang="en-US" dirty="0"/>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11/7/2024</a:t>
            </a:fld>
            <a:endParaRPr lang="en-US" dirty="0"/>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11/7/2024</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11/7/2024</a:t>
            </a:fld>
            <a:endParaRPr lang="en-US" dirty="0"/>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11/7/2024</a:t>
            </a:fld>
            <a:endParaRPr lang="en-US" dirty="0"/>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11/7/2024</a:t>
            </a:fld>
            <a:endParaRPr lang="en-US" dirty="0"/>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11/7/2024</a:t>
            </a:fld>
            <a:endParaRPr lang="en-US" dirty="0"/>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11/7/2024</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11/7/2024</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11/7/2024</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11/7/2024</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11/7/2024</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pa.gov/content/dam/copapwp-pagov/en/education/documents/instruction/assessment-and-accountability/pssa/accommodations/read%20aloud%20and%20scribing%20guidelines.pdf" TargetMode="External"/><Relationship Id="rId3" Type="http://schemas.openxmlformats.org/officeDocument/2006/relationships/hyperlink" Target="https://www.education.pa.gov/K-12/Assessment%20and%20Accountability/PSSA/Pages/TestingInformation.aspx" TargetMode="External"/><Relationship Id="rId7" Type="http://schemas.openxmlformats.org/officeDocument/2006/relationships/hyperlink" Target="https://www.pa.gov/content/dam/copapwp-pagov/en/education/documents/instruction/assessment-and-accountability/pssa/accommodations/accommodations%20guidelines%20for%20els.pdf" TargetMode="External"/><Relationship Id="rId12" Type="http://schemas.openxmlformats.org/officeDocument/2006/relationships/hyperlink" Target="https://www.pa.gov/content/dam/copapwp-pagov/en/education/documents/instruction/assessment-and-accountability/pssa/accommodations/confidentiality%20agreement%20for%20language%20interpreters%20form.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pa.gov/content/dam/copapwp-pagov/en/education/documents/instruction/assessment-and-accountability/pssa/accommodations/accommodations%20guidelines%20for%20pssa%20and%20keystone%20exams.pdf" TargetMode="External"/><Relationship Id="rId11" Type="http://schemas.openxmlformats.org/officeDocument/2006/relationships/hyperlink" Target="https://www.pa.gov/content/dam/copapwp-pagov/en/education/documents/instruction/assessment-and-accountability/pssa/accommodations/unique%20accommodation%20assurance.pdf" TargetMode="External"/><Relationship Id="rId5" Type="http://schemas.openxmlformats.org/officeDocument/2006/relationships/hyperlink" Target="https://www.youtube.com/watch?v=OXM0gEV6Elo" TargetMode="External"/><Relationship Id="rId10" Type="http://schemas.openxmlformats.org/officeDocument/2006/relationships/hyperlink" Target="https://www.pa.gov/content/dam/copapwp-pagov/en/education/documents/instruction/assessment-and-accountability/pssa/accommodations/supplemental%20guidelines%20for%20asl%20in%20the%20vsl.pdf" TargetMode="External"/><Relationship Id="rId4" Type="http://schemas.openxmlformats.org/officeDocument/2006/relationships/hyperlink" Target="https://www.pa.gov/content/dam/copapwp-pagov/en/education/documents/instruction/assessment-and-accountability/pssa/accommodations/accommodations%20for%20keystone%20and%20pssa%20webinar.pdf" TargetMode="External"/><Relationship Id="rId9" Type="http://schemas.openxmlformats.org/officeDocument/2006/relationships/hyperlink" Target="https://www.pa.gov/en/agencies/education/programs-and-services/instruction/elementary-and-secondary-education/assessment-and-accountability/pennsylvania-system-of-school-assessment-pssa/guidelines-mixed-mode.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sites.google.com/datarecognitioncorp.com/psa-assessments/home?authuser=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ites.google.com/datarecognitioncorp.com/psa-assessments/home?authuser=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rgift@pa.gov"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www.pstattraining.ne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mailto:ra-eduniqueaccom@pa.gov"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hyperlink" Target="https://www.pa.gov/content/dam/copapwp-pagov/en/education/documents/instruction/assessment-and-accountability/pssa/pennsylvania%20calculator%20policy.pdf"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www.pa.gov/content/dam/copapwp-pagov/en/education/documents/instruction/assessment-and-accountability/pssa/pennsylvania%20calculator%20policy.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pa.gov/en/agencies/education/programs-and-services/instruction/elementary-and-secondary-education/curriculum/science/science-standard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504693" y="2090309"/>
            <a:ext cx="9182614" cy="2811222"/>
          </a:xfrm>
        </p:spPr>
        <p:txBody>
          <a:bodyPr>
            <a:normAutofit/>
          </a:bodyPr>
          <a:lstStyle/>
          <a:p>
            <a:r>
              <a:rPr lang="en-US" sz="4800" dirty="0"/>
              <a:t>District Assessment Coordinator Training Session for </a:t>
            </a:r>
            <a:br>
              <a:rPr lang="en-US" sz="4800" dirty="0"/>
            </a:br>
            <a:r>
              <a:rPr lang="en-US" sz="4800" dirty="0"/>
              <a:t>School Assessment Coordinators</a:t>
            </a:r>
            <a:br>
              <a:rPr lang="en-US" sz="4800" dirty="0"/>
            </a:br>
            <a:r>
              <a:rPr lang="en-US" sz="2800" dirty="0"/>
              <a:t>Paper/Pencil Administration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lstStyle/>
          <a:p>
            <a:r>
              <a:rPr lang="en-US" dirty="0">
                <a:highlight>
                  <a:srgbClr val="00FFFF"/>
                </a:highlight>
              </a:rPr>
              <a:t>Enter</a:t>
            </a:r>
            <a:r>
              <a:rPr lang="en-US" dirty="0"/>
              <a:t>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60416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862FD-90E1-49CF-61F8-4FD88FCD7B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A28CAF-AECA-E603-5E5D-8A8D3CE97F6B}"/>
              </a:ext>
            </a:extLst>
          </p:cNvPr>
          <p:cNvSpPr>
            <a:spLocks noGrp="1"/>
          </p:cNvSpPr>
          <p:nvPr>
            <p:ph type="title"/>
          </p:nvPr>
        </p:nvSpPr>
        <p:spPr/>
        <p:txBody>
          <a:bodyPr>
            <a:normAutofit/>
          </a:bodyPr>
          <a:lstStyle/>
          <a:p>
            <a:r>
              <a:rPr lang="en-US" dirty="0"/>
              <a:t>Changes for 2024-2025: </a:t>
            </a:r>
            <a:br>
              <a:rPr lang="en-US" dirty="0"/>
            </a:br>
            <a:r>
              <a:rPr lang="en-US" dirty="0"/>
              <a:t>Updated Accommodations Documents</a:t>
            </a:r>
          </a:p>
        </p:txBody>
      </p:sp>
      <p:sp>
        <p:nvSpPr>
          <p:cNvPr id="3" name="Content Placeholder 2">
            <a:extLst>
              <a:ext uri="{FF2B5EF4-FFF2-40B4-BE49-F238E27FC236}">
                <a16:creationId xmlns:a16="http://schemas.microsoft.com/office/drawing/2014/main" id="{0D814149-9B73-CC1A-3A80-9B919F0C399D}"/>
              </a:ext>
            </a:extLst>
          </p:cNvPr>
          <p:cNvSpPr>
            <a:spLocks noGrp="1"/>
          </p:cNvSpPr>
          <p:nvPr>
            <p:ph idx="1"/>
          </p:nvPr>
        </p:nvSpPr>
        <p:spPr/>
        <p:txBody>
          <a:bodyPr>
            <a:normAutofit/>
          </a:bodyPr>
          <a:lstStyle/>
          <a:p>
            <a:r>
              <a:rPr lang="en-US" dirty="0"/>
              <a:t>The following have been updated and are posted on the PDE website:</a:t>
            </a:r>
            <a:r>
              <a:rPr lang="en-US" sz="2400" dirty="0"/>
              <a:t> </a:t>
            </a:r>
            <a:r>
              <a:rPr lang="en-US" sz="2400" dirty="0">
                <a:solidFill>
                  <a:srgbClr val="0070C0"/>
                </a:solidFill>
                <a:hlinkClick r:id="rId3">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70C0"/>
                </a:solidFill>
                <a:hlinkClick r:id="rId3">
                  <a:extLst>
                    <a:ext uri="{A12FA001-AC4F-418D-AE19-62706E023703}">
                      <ahyp:hlinkClr xmlns:ahyp="http://schemas.microsoft.com/office/drawing/2018/hyperlinkcolor" val="tx"/>
                    </a:ext>
                  </a:extLst>
                </a:hlinkClick>
              </a:rPr>
              <a:t> </a:t>
            </a:r>
            <a:r>
              <a:rPr lang="en-US" sz="2000" dirty="0">
                <a:solidFill>
                  <a:srgbClr val="0070C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Accommodations PowerPoint</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Webinar Link</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Accommodations Guidelines for English Learners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Read Aloud and Scribing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indent="-285750">
              <a:spcBef>
                <a:spcPts val="0"/>
              </a:spcBef>
            </a:pPr>
            <a:r>
              <a:rPr lang="en-US" sz="2400" dirty="0">
                <a:solidFill>
                  <a:srgbClr val="0070C0"/>
                </a:solidFill>
                <a:effectLst/>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Mixed Mode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Supplemental Guidelines for ASL in VSL </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1">
                  <a:extLst>
                    <a:ext uri="{A12FA001-AC4F-418D-AE19-62706E023703}">
                      <ahyp:hlinkClr xmlns:ahyp="http://schemas.microsoft.com/office/drawing/2018/hyperlinkcolor" val="tx"/>
                    </a:ext>
                  </a:extLst>
                </a:hlinkClick>
              </a:rPr>
              <a:t>Unique Accommodations Assurance</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12">
                  <a:extLst>
                    <a:ext uri="{A12FA001-AC4F-418D-AE19-62706E023703}">
                      <ahyp:hlinkClr xmlns:ahyp="http://schemas.microsoft.com/office/drawing/2018/hyperlinkcolor" val="tx"/>
                    </a:ext>
                  </a:extLst>
                </a:hlinkClick>
              </a:rPr>
              <a:t>Confidentiality Agreement Form</a:t>
            </a:r>
            <a:r>
              <a:rPr lang="en-US" sz="2400" dirty="0">
                <a:solidFill>
                  <a:srgbClr val="0070C0"/>
                </a:solidFill>
                <a:latin typeface="+mn-lt"/>
                <a:ea typeface="Aptos" panose="020B0004020202020204" pitchFamily="34" charset="0"/>
                <a:cs typeface="Aptos" panose="020B0004020202020204" pitchFamily="34" charset="0"/>
              </a:rPr>
              <a:t>  </a:t>
            </a:r>
          </a:p>
        </p:txBody>
      </p:sp>
      <p:sp>
        <p:nvSpPr>
          <p:cNvPr id="4" name="Slide Number Placeholder 3">
            <a:extLst>
              <a:ext uri="{FF2B5EF4-FFF2-40B4-BE49-F238E27FC236}">
                <a16:creationId xmlns:a16="http://schemas.microsoft.com/office/drawing/2014/main" id="{1212DB7A-AA0D-D1A7-DAF9-04185B58B943}"/>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874112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District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74421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District Assessment Schedule: </a:t>
            </a:r>
            <a:br>
              <a:rPr lang="en-US" dirty="0"/>
            </a:br>
            <a:r>
              <a:rPr lang="en-US" dirty="0"/>
              <a:t>PSSA</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 including make up dates, for:</a:t>
            </a:r>
          </a:p>
          <a:p>
            <a:pPr marL="285750" indent="-285750">
              <a:buFont typeface="Arial" panose="020B0604020202020204" pitchFamily="34" charset="0"/>
              <a:buChar char="•"/>
            </a:pPr>
            <a:r>
              <a:rPr lang="en-US" sz="3600" dirty="0"/>
              <a:t>PSSA dates</a:t>
            </a:r>
          </a:p>
          <a:p>
            <a:pPr marL="742950" lvl="1" indent="-285750"/>
            <a:r>
              <a:rPr lang="en-US" sz="3200" dirty="0"/>
              <a:t>ELA</a:t>
            </a:r>
          </a:p>
          <a:p>
            <a:pPr marL="742950" lvl="1" indent="-285750"/>
            <a:r>
              <a:rPr lang="en-US" sz="3200" dirty="0"/>
              <a:t>Mathematics</a:t>
            </a:r>
          </a:p>
          <a:p>
            <a:pPr marL="742950" lvl="1" indent="-285750"/>
            <a:r>
              <a:rPr lang="en-US" sz="3200" dirty="0"/>
              <a:t>Science</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114131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District Assessment Schedule: </a:t>
            </a:r>
            <a:br>
              <a:rPr lang="en-US" dirty="0"/>
            </a:br>
            <a:r>
              <a:rPr lang="en-US" dirty="0"/>
              <a:t>Keystone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testing dates, including make up dates, for:</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Keystone Exam dates </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742950" lvl="1" indent="-285750"/>
            <a:r>
              <a:rPr lang="en-US" sz="3200" dirty="0"/>
              <a:t>Literature</a:t>
            </a:r>
          </a:p>
          <a:p>
            <a:pPr marL="457200" lvl="1" indent="0">
              <a:buNone/>
            </a:pPr>
            <a:endParaRPr lang="en-US" sz="3200" dirty="0"/>
          </a:p>
          <a:p>
            <a:pPr marL="457200" lvl="1"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13</a:t>
            </a:fld>
            <a:endParaRPr lang="en-US" dirty="0"/>
          </a:p>
        </p:txBody>
      </p:sp>
    </p:spTree>
    <p:extLst>
      <p:ext uri="{BB962C8B-B14F-4D97-AF65-F5344CB8AC3E}">
        <p14:creationId xmlns:p14="http://schemas.microsoft.com/office/powerpoint/2010/main" val="3307972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Handbook for Assessment Coordinators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4047135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Handbook for </a:t>
            </a:r>
            <a:br>
              <a:rPr lang="en-US" dirty="0"/>
            </a:br>
            <a:r>
              <a:rPr lang="en-US" dirty="0"/>
              <a:t>Assessment Coordinators – 1</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 Security and Certifications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Answer Booklets</a:t>
            </a:r>
          </a:p>
          <a:p>
            <a:pPr marL="1200150" lvl="2" indent="-285750"/>
            <a:r>
              <a:rPr lang="en-US" sz="3200" dirty="0">
                <a:latin typeface="Arial" panose="020B0604020202020204" pitchFamily="34" charset="0"/>
                <a:cs typeface="Arial" panose="020B0604020202020204" pitchFamily="34" charset="0"/>
              </a:rPr>
              <a:t>Barcode labels</a:t>
            </a:r>
          </a:p>
          <a:p>
            <a:pPr marL="1200150" lvl="2" indent="-285750"/>
            <a:r>
              <a:rPr lang="en-US" sz="3200" dirty="0">
                <a:latin typeface="Arial" panose="020B0604020202020204" pitchFamily="34" charset="0"/>
                <a:cs typeface="Arial" panose="020B0604020202020204" pitchFamily="34" charset="0"/>
              </a:rPr>
              <a:t>Requirements for demographic information</a:t>
            </a:r>
          </a:p>
          <a:p>
            <a:pPr marL="1200150" lvl="2" indent="-285750"/>
            <a:r>
              <a:rPr lang="en-US" sz="3200" dirty="0"/>
              <a:t>Requirements for accommodations </a:t>
            </a:r>
          </a:p>
          <a:p>
            <a:pPr marL="1200150" lvl="2" indent="-285750"/>
            <a:r>
              <a:rPr lang="en-US" sz="3200" dirty="0">
                <a:latin typeface="Arial" panose="020B0604020202020204" pitchFamily="34" charset="0"/>
                <a:cs typeface="Arial" panose="020B0604020202020204" pitchFamily="34" charset="0"/>
              </a:rPr>
              <a:t>TA Initials on all combined test/answer booklets, answer booklets</a:t>
            </a:r>
            <a:endParaRPr lang="en-US" sz="3200" dirty="0">
              <a:highlight>
                <a:srgbClr val="FFFF00"/>
              </a:highlight>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129620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Handbook for </a:t>
            </a:r>
            <a:br>
              <a:rPr lang="en-US" dirty="0"/>
            </a:br>
            <a:r>
              <a:rPr lang="en-US" dirty="0"/>
              <a:t>Assessment Coordinators – 2</a:t>
            </a:r>
            <a:r>
              <a:rPr lang="en-US" sz="3600" dirty="0"/>
              <a:t> </a:t>
            </a:r>
            <a:r>
              <a:rPr lang="en-US"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Paper/Pencil Administration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Responsibilities of DAC</a:t>
            </a:r>
          </a:p>
          <a:p>
            <a:pPr marL="285750" indent="-285750"/>
            <a:r>
              <a:rPr lang="en-US" sz="3600" dirty="0">
                <a:latin typeface="Arial" panose="020B0604020202020204" pitchFamily="34" charset="0"/>
                <a:cs typeface="Arial" panose="020B0604020202020204" pitchFamily="34" charset="0"/>
              </a:rPr>
              <a:t>Responsibilities of SAC</a:t>
            </a:r>
          </a:p>
          <a:p>
            <a:pPr marL="285750" indent="-285750"/>
            <a:r>
              <a:rPr lang="en-US" sz="3600" dirty="0">
                <a:latin typeface="Arial" panose="020B0604020202020204" pitchFamily="34" charset="0"/>
                <a:cs typeface="Arial" panose="020B0604020202020204" pitchFamily="34" charset="0"/>
              </a:rPr>
              <a:t>Responsibilities of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3912073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DACs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1776690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DACs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Training of SACs</a:t>
            </a:r>
          </a:p>
          <a:p>
            <a:pPr marL="285750" indent="-285750"/>
            <a:r>
              <a:rPr lang="en-US" sz="3600" dirty="0">
                <a:latin typeface="Arial" panose="020B0604020202020204" pitchFamily="34" charset="0"/>
                <a:cs typeface="Arial" panose="020B0604020202020204" pitchFamily="34" charset="0"/>
              </a:rPr>
              <a:t>Review HAC</a:t>
            </a:r>
          </a:p>
          <a:p>
            <a:pPr marL="285750" indent="-285750"/>
            <a:r>
              <a:rPr lang="en-US" sz="3600" dirty="0">
                <a:latin typeface="Arial" panose="020B0604020202020204" pitchFamily="34" charset="0"/>
                <a:cs typeface="Arial" panose="020B0604020202020204" pitchFamily="34" charset="0"/>
              </a:rPr>
              <a:t>Review Handbook for </a:t>
            </a:r>
            <a:r>
              <a:rPr lang="en-US" sz="3600" dirty="0"/>
              <a:t>S</a:t>
            </a:r>
            <a:r>
              <a:rPr lang="en-US" sz="3600" dirty="0">
                <a:latin typeface="Arial" panose="020B0604020202020204" pitchFamily="34" charset="0"/>
                <a:cs typeface="Arial" panose="020B0604020202020204" pitchFamily="34" charset="0"/>
              </a:rPr>
              <a:t>ecure Test Administration</a:t>
            </a:r>
          </a:p>
          <a:p>
            <a:pPr marL="285750" indent="-285750"/>
            <a:r>
              <a:rPr lang="en-US" sz="3600" dirty="0"/>
              <a:t>Review all Accommodations Guidelines</a:t>
            </a:r>
          </a:p>
          <a:p>
            <a:pPr marL="285750" indent="-285750"/>
            <a:r>
              <a:rPr lang="en-US" sz="3600" dirty="0"/>
              <a:t>View Accommodations Webinar</a:t>
            </a:r>
          </a:p>
          <a:p>
            <a:pPr marL="285750" indent="-285750"/>
            <a:r>
              <a:rPr lang="en-US" sz="3600" dirty="0">
                <a:latin typeface="Arial" panose="020B0604020202020204" pitchFamily="34" charset="0"/>
                <a:cs typeface="Arial" panose="020B0604020202020204" pitchFamily="34" charset="0"/>
              </a:rPr>
              <a:t>Complete PSTAT</a:t>
            </a:r>
            <a:r>
              <a:rPr lang="en-US" sz="3600" dirty="0"/>
              <a:t>: TA, SAC, DAC modules</a:t>
            </a:r>
          </a:p>
          <a:p>
            <a:pPr marL="285750" indent="-285750"/>
            <a:r>
              <a:rPr lang="en-US" sz="3600" dirty="0">
                <a:latin typeface="Arial" panose="020B0604020202020204" pitchFamily="34" charset="0"/>
                <a:cs typeface="Arial" panose="020B0604020202020204" pitchFamily="34" charset="0"/>
              </a:rPr>
              <a:t>Review documents posted on DRC’s Assessment Training Site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PSA Administration Training</a:t>
            </a:r>
            <a:r>
              <a:rPr lang="en-US" sz="3600" dirty="0">
                <a:solidFill>
                  <a:srgbClr val="0070C0"/>
                </a:solidFill>
                <a:latin typeface="Arial" panose="020B0604020202020204" pitchFamily="34" charset="0"/>
                <a:cs typeface="Arial" panose="020B0604020202020204" pitchFamily="34" charset="0"/>
              </a:rPr>
              <a:t> </a:t>
            </a:r>
          </a:p>
          <a:p>
            <a:pPr marL="0" indent="0">
              <a:buNone/>
            </a:pP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164454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85C8C-AF66-5B84-96FE-FDBE3E32C5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07F18F-20BA-5E46-B0A0-D2C90B8024ED}"/>
              </a:ext>
            </a:extLst>
          </p:cNvPr>
          <p:cNvSpPr>
            <a:spLocks noGrp="1"/>
          </p:cNvSpPr>
          <p:nvPr>
            <p:ph type="title"/>
          </p:nvPr>
        </p:nvSpPr>
        <p:spPr/>
        <p:txBody>
          <a:bodyPr/>
          <a:lstStyle/>
          <a:p>
            <a:r>
              <a:rPr lang="en-US" dirty="0"/>
              <a:t>Responsibilities of DACs – 2 </a:t>
            </a:r>
          </a:p>
        </p:txBody>
      </p:sp>
      <p:sp>
        <p:nvSpPr>
          <p:cNvPr id="3" name="Content Placeholder 2">
            <a:extLst>
              <a:ext uri="{FF2B5EF4-FFF2-40B4-BE49-F238E27FC236}">
                <a16:creationId xmlns:a16="http://schemas.microsoft.com/office/drawing/2014/main" id="{91181125-9FD3-1C8D-C8FD-69B7D26300F4}"/>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Complete </a:t>
            </a:r>
            <a:r>
              <a:rPr lang="en-US" sz="3600" dirty="0"/>
              <a:t>m</a:t>
            </a:r>
            <a:r>
              <a:rPr lang="en-US" sz="3600" dirty="0">
                <a:latin typeface="Arial" panose="020B0604020202020204" pitchFamily="34" charset="0"/>
                <a:cs typeface="Arial" panose="020B0604020202020204" pitchFamily="34" charset="0"/>
              </a:rPr>
              <a:t>aterials receipt notice.</a:t>
            </a:r>
          </a:p>
          <a:p>
            <a:pPr marL="285750" indent="-285750">
              <a:buFont typeface="Arial" panose="020B0604020202020204" pitchFamily="34" charset="0"/>
              <a:buChar char="•"/>
            </a:pPr>
            <a:r>
              <a:rPr lang="en-US" sz="3600" dirty="0"/>
              <a:t>Complete additional materials request if needed.</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Ensure secure storage of all materials.</a:t>
            </a:r>
          </a:p>
          <a:p>
            <a:pPr marL="285750" indent="-285750">
              <a:buFont typeface="Arial" panose="020B0604020202020204" pitchFamily="34" charset="0"/>
              <a:buChar char="•"/>
            </a:pPr>
            <a:r>
              <a:rPr lang="en-US" sz="3600" dirty="0"/>
              <a:t>Return all secure materials.</a:t>
            </a:r>
          </a:p>
          <a:p>
            <a:pPr marL="285750" indent="-285750">
              <a:buFont typeface="Arial" panose="020B0604020202020204" pitchFamily="34" charset="0"/>
              <a:buChar char="•"/>
            </a:pPr>
            <a:r>
              <a:rPr lang="en-US" sz="3600" dirty="0"/>
              <a:t>Maintain all documentation for PDE monitoring visit.</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BC761D7-32C9-62E0-6D81-BE2FC7AD83DE}"/>
              </a:ext>
            </a:extLst>
          </p:cNvPr>
          <p:cNvSpPr>
            <a:spLocks noGrp="1"/>
          </p:cNvSpPr>
          <p:nvPr>
            <p:ph type="sldNum" sz="quarter" idx="12"/>
          </p:nvPr>
        </p:nvSpPr>
        <p:spPr/>
        <p:txBody>
          <a:bodyPr/>
          <a:lstStyle/>
          <a:p>
            <a:fld id="{B24F5015-3417-4B27-A586-E4CCF4D77832}" type="slidenum">
              <a:rPr lang="en-US" smtClean="0"/>
              <a:t>19</a:t>
            </a:fld>
            <a:endParaRPr lang="en-US" dirty="0"/>
          </a:p>
        </p:txBody>
      </p:sp>
    </p:spTree>
    <p:extLst>
      <p:ext uri="{BB962C8B-B14F-4D97-AF65-F5344CB8AC3E}">
        <p14:creationId xmlns:p14="http://schemas.microsoft.com/office/powerpoint/2010/main" val="26876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12, and 13</a:t>
            </a:r>
            <a:r>
              <a:rPr lang="en-US" dirty="0"/>
              <a:t>. These slides contain information specific to your LEA.  </a:t>
            </a:r>
          </a:p>
          <a:p>
            <a:r>
              <a:rPr lang="en-US" dirty="0"/>
              <a:t>If you are only administering the PSSA assessments, you may delete the slides for the Keystone Exams, and vice-versa.</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2978004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SACs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1137990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287BA-50C1-33E0-BAF4-2B5813D7D3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C09349-BE31-FE09-F1D5-C24286CC9D34}"/>
              </a:ext>
            </a:extLst>
          </p:cNvPr>
          <p:cNvSpPr>
            <a:spLocks noGrp="1"/>
          </p:cNvSpPr>
          <p:nvPr>
            <p:ph type="title"/>
          </p:nvPr>
        </p:nvSpPr>
        <p:spPr/>
        <p:txBody>
          <a:bodyPr/>
          <a:lstStyle/>
          <a:p>
            <a:r>
              <a:rPr lang="en-US" dirty="0"/>
              <a:t>Responsibilities of SACs – 1 </a:t>
            </a:r>
          </a:p>
        </p:txBody>
      </p:sp>
      <p:sp>
        <p:nvSpPr>
          <p:cNvPr id="3" name="Content Placeholder 2">
            <a:extLst>
              <a:ext uri="{FF2B5EF4-FFF2-40B4-BE49-F238E27FC236}">
                <a16:creationId xmlns:a16="http://schemas.microsoft.com/office/drawing/2014/main" id="{76A5E9B3-F6D7-10A0-AFA4-6E2F2012A6E1}"/>
              </a:ext>
            </a:extLst>
          </p:cNvPr>
          <p:cNvSpPr>
            <a:spLocks noGrp="1"/>
          </p:cNvSpPr>
          <p:nvPr>
            <p:ph idx="1"/>
          </p:nvPr>
        </p:nvSpPr>
        <p:spPr>
          <a:xfrm>
            <a:off x="838200" y="1458686"/>
            <a:ext cx="10515600" cy="4718277"/>
          </a:xfrm>
        </p:spPr>
        <p:txBody>
          <a:bodyPr>
            <a:noAutofit/>
          </a:bodyPr>
          <a:lstStyle/>
          <a:p>
            <a:pPr marL="285750" indent="-285750"/>
            <a:r>
              <a:rPr lang="en-US" sz="3600" dirty="0">
                <a:latin typeface="Arial" panose="020B0604020202020204" pitchFamily="34" charset="0"/>
                <a:cs typeface="Arial" panose="020B0604020202020204" pitchFamily="34" charset="0"/>
              </a:rPr>
              <a:t>Training of TAs, Proctors, all staff with access to secure materials: secretarial, custodial, TSS, PCA, student teachers, any others involved in testing.</a:t>
            </a:r>
          </a:p>
          <a:p>
            <a:pPr marL="285750" indent="-285750"/>
            <a:r>
              <a:rPr lang="en-US" sz="3600" dirty="0">
                <a:latin typeface="Arial" panose="020B0604020202020204" pitchFamily="34" charset="0"/>
                <a:cs typeface="Arial" panose="020B0604020202020204" pitchFamily="34" charset="0"/>
              </a:rPr>
              <a:t>Review HAC</a:t>
            </a:r>
            <a:r>
              <a:rPr lang="en-US" sz="3600" dirty="0"/>
              <a:t>.</a:t>
            </a:r>
            <a:endParaRPr lang="en-US" sz="3600" dirty="0">
              <a:latin typeface="Arial" panose="020B0604020202020204" pitchFamily="34" charset="0"/>
              <a:cs typeface="Arial" panose="020B0604020202020204" pitchFamily="34" charset="0"/>
            </a:endParaRPr>
          </a:p>
          <a:p>
            <a:pPr marL="285750" indent="-285750"/>
            <a:r>
              <a:rPr lang="en-US" sz="3600" dirty="0">
                <a:latin typeface="Arial" panose="020B0604020202020204" pitchFamily="34" charset="0"/>
                <a:cs typeface="Arial" panose="020B0604020202020204" pitchFamily="34" charset="0"/>
              </a:rPr>
              <a:t>Review Handbook for </a:t>
            </a:r>
            <a:r>
              <a:rPr lang="en-US" sz="3600" dirty="0"/>
              <a:t>S</a:t>
            </a:r>
            <a:r>
              <a:rPr lang="en-US" sz="3600" dirty="0">
                <a:latin typeface="Arial" panose="020B0604020202020204" pitchFamily="34" charset="0"/>
                <a:cs typeface="Arial" panose="020B0604020202020204" pitchFamily="34" charset="0"/>
              </a:rPr>
              <a:t>ecure Test Administration.</a:t>
            </a:r>
          </a:p>
          <a:p>
            <a:pPr marL="285750" indent="-285750"/>
            <a:r>
              <a:rPr lang="en-US" sz="3600" dirty="0"/>
              <a:t>Review all Accommodations Guidelines.</a:t>
            </a:r>
          </a:p>
          <a:p>
            <a:pPr marL="285750" indent="-285750"/>
            <a:r>
              <a:rPr lang="en-US" sz="3600" dirty="0"/>
              <a:t>View Accommodations Webinar.</a:t>
            </a:r>
          </a:p>
          <a:p>
            <a:pPr marL="285750" indent="-285750"/>
            <a:endParaRPr lang="en-US" sz="3600" dirty="0"/>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B8E813DF-5E18-047E-FAE4-5CBC74596E90}"/>
              </a:ext>
            </a:extLst>
          </p:cNvPr>
          <p:cNvSpPr>
            <a:spLocks noGrp="1"/>
          </p:cNvSpPr>
          <p:nvPr>
            <p:ph type="sldNum" sz="quarter" idx="12"/>
          </p:nvPr>
        </p:nvSpPr>
        <p:spPr/>
        <p:txBody>
          <a:bodyPr/>
          <a:lstStyle/>
          <a:p>
            <a:fld id="{B24F5015-3417-4B27-A586-E4CCF4D77832}" type="slidenum">
              <a:rPr lang="en-US" smtClean="0"/>
              <a:t>21</a:t>
            </a:fld>
            <a:endParaRPr lang="en-US" dirty="0"/>
          </a:p>
        </p:txBody>
      </p:sp>
    </p:spTree>
    <p:extLst>
      <p:ext uri="{BB962C8B-B14F-4D97-AF65-F5344CB8AC3E}">
        <p14:creationId xmlns:p14="http://schemas.microsoft.com/office/powerpoint/2010/main" val="1030011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25219-3447-CC16-23E8-0CD62767A4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64528E-731F-4421-28B0-146FB2FF56B2}"/>
              </a:ext>
            </a:extLst>
          </p:cNvPr>
          <p:cNvSpPr>
            <a:spLocks noGrp="1"/>
          </p:cNvSpPr>
          <p:nvPr>
            <p:ph type="title"/>
          </p:nvPr>
        </p:nvSpPr>
        <p:spPr/>
        <p:txBody>
          <a:bodyPr/>
          <a:lstStyle/>
          <a:p>
            <a:r>
              <a:rPr lang="en-US" dirty="0"/>
              <a:t>Responsibilities of SACs – 2 </a:t>
            </a:r>
          </a:p>
        </p:txBody>
      </p:sp>
      <p:sp>
        <p:nvSpPr>
          <p:cNvPr id="3" name="Content Placeholder 2">
            <a:extLst>
              <a:ext uri="{FF2B5EF4-FFF2-40B4-BE49-F238E27FC236}">
                <a16:creationId xmlns:a16="http://schemas.microsoft.com/office/drawing/2014/main" id="{0E71CCDB-5E7E-AD27-9C9C-FDB8D70878E4}"/>
              </a:ext>
            </a:extLst>
          </p:cNvPr>
          <p:cNvSpPr>
            <a:spLocks noGrp="1"/>
          </p:cNvSpPr>
          <p:nvPr>
            <p:ph idx="1"/>
          </p:nvPr>
        </p:nvSpPr>
        <p:spPr>
          <a:xfrm>
            <a:off x="838200" y="1458686"/>
            <a:ext cx="10515600" cy="4718277"/>
          </a:xfrm>
        </p:spPr>
        <p:txBody>
          <a:bodyPr>
            <a:noAutofit/>
          </a:bodyPr>
          <a:lstStyle/>
          <a:p>
            <a:pPr marL="285750" indent="-285750"/>
            <a:r>
              <a:rPr lang="en-US" sz="3600" dirty="0">
                <a:latin typeface="Arial" panose="020B0604020202020204" pitchFamily="34" charset="0"/>
                <a:cs typeface="Arial" panose="020B0604020202020204" pitchFamily="34" charset="0"/>
              </a:rPr>
              <a:t>Complete PSTAT</a:t>
            </a:r>
            <a:r>
              <a:rPr lang="en-US" sz="3600" dirty="0"/>
              <a:t>: TA, SAC modules.</a:t>
            </a:r>
            <a:endParaRPr lang="en-US" sz="3600" dirty="0">
              <a:latin typeface="Arial" panose="020B0604020202020204" pitchFamily="34" charset="0"/>
              <a:cs typeface="Arial" panose="020B0604020202020204" pitchFamily="34" charset="0"/>
            </a:endParaRPr>
          </a:p>
          <a:p>
            <a:pPr marL="285750" indent="-285750"/>
            <a:r>
              <a:rPr lang="en-US" sz="3600" dirty="0">
                <a:latin typeface="Arial" panose="020B0604020202020204" pitchFamily="34" charset="0"/>
                <a:cs typeface="Arial" panose="020B0604020202020204" pitchFamily="34" charset="0"/>
              </a:rPr>
              <a:t>Review documents posted on DRC’s Assessment Training Site </a:t>
            </a:r>
            <a:r>
              <a:rPr lang="en-US" sz="3600"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PSA Administration Training</a:t>
            </a:r>
            <a:r>
              <a:rPr lang="en-US" sz="3600" dirty="0">
                <a:solidFill>
                  <a:srgbClr val="0070C0"/>
                </a:solidFill>
                <a:latin typeface="Arial" panose="020B0604020202020204" pitchFamily="34" charset="0"/>
                <a:cs typeface="Arial" panose="020B0604020202020204" pitchFamily="34" charset="0"/>
              </a:rPr>
              <a:t> </a:t>
            </a:r>
          </a:p>
          <a:p>
            <a:pPr marL="285750" indent="-285750"/>
            <a:r>
              <a:rPr lang="en-US" sz="3600" dirty="0"/>
              <a:t>Physically monitor all testing locations.</a:t>
            </a:r>
          </a:p>
          <a:p>
            <a:pPr marL="285750" indent="-285750">
              <a:buFont typeface="Arial" panose="020B0604020202020204" pitchFamily="34" charset="0"/>
              <a:buChar char="•"/>
            </a:pPr>
            <a:r>
              <a:rPr lang="en-US" sz="3600" dirty="0"/>
              <a:t>Maintain all documentation for PDE monitoring visit.</a:t>
            </a:r>
          </a:p>
          <a:p>
            <a:pPr marL="0" indent="0">
              <a:buNone/>
            </a:pPr>
            <a:endParaRPr lang="en-US" sz="32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AC56A0B4-233D-9F2C-24F2-AC164E86CDF3}"/>
              </a:ext>
            </a:extLst>
          </p:cNvPr>
          <p:cNvSpPr>
            <a:spLocks noGrp="1"/>
          </p:cNvSpPr>
          <p:nvPr>
            <p:ph type="sldNum" sz="quarter" idx="12"/>
          </p:nvPr>
        </p:nvSpPr>
        <p:spPr/>
        <p:txBody>
          <a:bodyPr/>
          <a:lstStyle/>
          <a:p>
            <a:fld id="{B24F5015-3417-4B27-A586-E4CCF4D77832}" type="slidenum">
              <a:rPr lang="en-US" smtClean="0"/>
              <a:t>22</a:t>
            </a:fld>
            <a:endParaRPr lang="en-US" dirty="0"/>
          </a:p>
        </p:txBody>
      </p:sp>
    </p:spTree>
    <p:extLst>
      <p:ext uri="{BB962C8B-B14F-4D97-AF65-F5344CB8AC3E}">
        <p14:creationId xmlns:p14="http://schemas.microsoft.com/office/powerpoint/2010/main" val="421510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3</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latin typeface="Arial" panose="020B0604020202020204" pitchFamily="34" charset="0"/>
                <a:cs typeface="Arial" panose="020B0604020202020204" pitchFamily="34" charset="0"/>
              </a:rPr>
              <a:t>Label, organize, distribute, and collect all secure materials.</a:t>
            </a:r>
          </a:p>
          <a:p>
            <a:pPr marL="285750" indent="-285750"/>
            <a:r>
              <a:rPr lang="en-US" sz="3300" dirty="0"/>
              <a:t>Inventory secure materials daily during testing.</a:t>
            </a:r>
            <a:endParaRPr lang="en-US" sz="3300" dirty="0">
              <a:latin typeface="Arial" panose="020B0604020202020204" pitchFamily="34" charset="0"/>
              <a:cs typeface="Arial" panose="020B0604020202020204" pitchFamily="34" charset="0"/>
            </a:endParaRPr>
          </a:p>
          <a:p>
            <a:pPr marL="285750" indent="-285750"/>
            <a:r>
              <a:rPr lang="en-US" sz="3300" dirty="0"/>
              <a:t>Organize, distribute, collect all ancillary materials and scratch paper.</a:t>
            </a:r>
          </a:p>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Maintain secure storage of all materials.</a:t>
            </a:r>
          </a:p>
          <a:p>
            <a:pPr marL="285750" indent="-285750">
              <a:buFont typeface="Arial" panose="020B0604020202020204" pitchFamily="34" charset="0"/>
              <a:buChar char="•"/>
            </a:pPr>
            <a:r>
              <a:rPr lang="en-US" sz="3300" dirty="0"/>
              <a:t>Return all secure materials to DRC by established dates.</a:t>
            </a:r>
          </a:p>
          <a:p>
            <a:pPr marL="285750" indent="-285750"/>
            <a:endParaRPr lang="en-US" sz="33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23</a:t>
            </a:fld>
            <a:endParaRPr lang="en-US" dirty="0"/>
          </a:p>
        </p:txBody>
      </p:sp>
    </p:spTree>
    <p:extLst>
      <p:ext uri="{BB962C8B-B14F-4D97-AF65-F5344CB8AC3E}">
        <p14:creationId xmlns:p14="http://schemas.microsoft.com/office/powerpoint/2010/main" val="1493597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SACs – 4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300" dirty="0"/>
              <a:t>Complete Unique Assurance Forms for students needing Accommodations 6 weeks prior to testing.</a:t>
            </a:r>
          </a:p>
          <a:p>
            <a:pPr marL="285750" indent="-285750"/>
            <a:r>
              <a:rPr lang="en-US" sz="3300" dirty="0"/>
              <a:t>Provide roster with accommodations for each student to TAs ahead of testing.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24</a:t>
            </a:fld>
            <a:endParaRPr lang="en-US" dirty="0"/>
          </a:p>
        </p:txBody>
      </p:sp>
    </p:spTree>
    <p:extLst>
      <p:ext uri="{BB962C8B-B14F-4D97-AF65-F5344CB8AC3E}">
        <p14:creationId xmlns:p14="http://schemas.microsoft.com/office/powerpoint/2010/main" val="2517481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BA00A-87AB-ABC6-F7BF-3D775ED73D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DABEA7-69FA-67D8-5563-76E25B37E06E}"/>
              </a:ext>
            </a:extLst>
          </p:cNvPr>
          <p:cNvSpPr>
            <a:spLocks noGrp="1"/>
          </p:cNvSpPr>
          <p:nvPr>
            <p:ph type="title"/>
          </p:nvPr>
        </p:nvSpPr>
        <p:spPr/>
        <p:txBody>
          <a:bodyPr/>
          <a:lstStyle/>
          <a:p>
            <a:r>
              <a:rPr lang="en-US" dirty="0"/>
              <a:t>Responsibilities of SACs – 5 </a:t>
            </a:r>
          </a:p>
        </p:txBody>
      </p:sp>
      <p:sp>
        <p:nvSpPr>
          <p:cNvPr id="3" name="Content Placeholder 2">
            <a:extLst>
              <a:ext uri="{FF2B5EF4-FFF2-40B4-BE49-F238E27FC236}">
                <a16:creationId xmlns:a16="http://schemas.microsoft.com/office/drawing/2014/main" id="{FA89B1BC-F538-ED56-E0C6-5BD61AE50F74}"/>
              </a:ext>
            </a:extLst>
          </p:cNvPr>
          <p:cNvSpPr>
            <a:spLocks noGrp="1"/>
          </p:cNvSpPr>
          <p:nvPr>
            <p:ph idx="1"/>
          </p:nvPr>
        </p:nvSpPr>
        <p:spPr>
          <a:xfrm>
            <a:off x="838200" y="1458686"/>
            <a:ext cx="10515600" cy="4718277"/>
          </a:xfrm>
        </p:spPr>
        <p:txBody>
          <a:bodyPr>
            <a:noAutofit/>
          </a:bodyPr>
          <a:lstStyle/>
          <a:p>
            <a:pPr marL="285750" indent="-285750"/>
            <a:r>
              <a:rPr lang="en-US" sz="3300" dirty="0"/>
              <a:t>If a student’s work must be transcribed : </a:t>
            </a:r>
          </a:p>
          <a:p>
            <a:pPr marL="742950" lvl="1" indent="-285750"/>
            <a:r>
              <a:rPr lang="en-US" sz="2900" dirty="0"/>
              <a:t>Inform PDE of the need to transcribe the student’s work.</a:t>
            </a:r>
          </a:p>
          <a:p>
            <a:pPr marL="742950" lvl="1" indent="-285750"/>
            <a:r>
              <a:rPr lang="en-US" sz="2900" dirty="0"/>
              <a:t>SAC and a TA who has completed the PSTAT handle the transcription.  One transcribes, and one serves as witness.  </a:t>
            </a:r>
          </a:p>
          <a:p>
            <a:pPr marL="742950" lvl="1" indent="-285750"/>
            <a:r>
              <a:rPr lang="en-US" sz="2900" dirty="0"/>
              <a:t>Student’s responses must be copied exactly, including errors.  </a:t>
            </a:r>
            <a:endParaRPr lang="en-US" sz="2900" dirty="0">
              <a:latin typeface="Arial" panose="020B0604020202020204" pitchFamily="34" charset="0"/>
              <a:cs typeface="Arial" panose="020B0604020202020204" pitchFamily="34" charset="0"/>
            </a:endParaRPr>
          </a:p>
          <a:p>
            <a:pPr marL="742950" lvl="1" indent="-285750"/>
            <a:r>
              <a:rPr lang="en-US" sz="2900" dirty="0">
                <a:latin typeface="Arial" panose="020B0604020202020204" pitchFamily="34" charset="0"/>
                <a:cs typeface="Arial" panose="020B0604020202020204" pitchFamily="34" charset="0"/>
              </a:rPr>
              <a:t>If the original booklet needs to be destroyed, follow Universal Precautions as set by LEA.</a:t>
            </a:r>
          </a:p>
        </p:txBody>
      </p:sp>
      <p:sp>
        <p:nvSpPr>
          <p:cNvPr id="5" name="Slide Number Placeholder 4">
            <a:extLst>
              <a:ext uri="{FF2B5EF4-FFF2-40B4-BE49-F238E27FC236}">
                <a16:creationId xmlns:a16="http://schemas.microsoft.com/office/drawing/2014/main" id="{71873C7C-C98B-F2B6-76A8-04FC3E03D274}"/>
              </a:ext>
            </a:extLst>
          </p:cNvPr>
          <p:cNvSpPr>
            <a:spLocks noGrp="1"/>
          </p:cNvSpPr>
          <p:nvPr>
            <p:ph type="sldNum" sz="quarter" idx="12"/>
          </p:nvPr>
        </p:nvSpPr>
        <p:spPr/>
        <p:txBody>
          <a:bodyPr/>
          <a:lstStyle/>
          <a:p>
            <a:fld id="{B24F5015-3417-4B27-A586-E4CCF4D77832}" type="slidenum">
              <a:rPr lang="en-US" smtClean="0"/>
              <a:t>25</a:t>
            </a:fld>
            <a:endParaRPr lang="en-US" dirty="0"/>
          </a:p>
        </p:txBody>
      </p:sp>
    </p:spTree>
    <p:extLst>
      <p:ext uri="{BB962C8B-B14F-4D97-AF65-F5344CB8AC3E}">
        <p14:creationId xmlns:p14="http://schemas.microsoft.com/office/powerpoint/2010/main" val="37172055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of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26</a:t>
            </a:fld>
            <a:endParaRPr lang="en-US" dirty="0"/>
          </a:p>
        </p:txBody>
      </p:sp>
    </p:spTree>
    <p:extLst>
      <p:ext uri="{BB962C8B-B14F-4D97-AF65-F5344CB8AC3E}">
        <p14:creationId xmlns:p14="http://schemas.microsoft.com/office/powerpoint/2010/main" val="3023494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Qualifications for 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including student teachers who are employed by LEA.  </a:t>
            </a:r>
          </a:p>
          <a:p>
            <a:pPr marL="742950" lvl="1" indent="-285750"/>
            <a:r>
              <a:rPr lang="en-US" sz="3200" dirty="0">
                <a:latin typeface="Arial" panose="020B0604020202020204" pitchFamily="34" charset="0"/>
                <a:cs typeface="Arial" panose="020B0604020202020204" pitchFamily="34" charset="0"/>
              </a:rPr>
              <a:t>Student teachers not employed by LEA may observe if they attend SAC training and complete the PSTAT </a:t>
            </a:r>
            <a:endParaRPr lang="en-US" sz="3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modules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serving as TA by PDE.</a:t>
            </a:r>
          </a:p>
          <a:p>
            <a:pPr marL="285750" indent="-285750">
              <a:buFont typeface="Arial" panose="020B0604020202020204" pitchFamily="34" charset="0"/>
              <a:buChar char="•"/>
            </a:pPr>
            <a:r>
              <a:rPr lang="en-US" sz="3600" dirty="0"/>
              <a:t>TSS and PCA may not serve as TA or proctor.</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dirty="0"/>
          </a:p>
        </p:txBody>
      </p:sp>
    </p:spTree>
    <p:extLst>
      <p:ext uri="{BB962C8B-B14F-4D97-AF65-F5344CB8AC3E}">
        <p14:creationId xmlns:p14="http://schemas.microsoft.com/office/powerpoint/2010/main" val="2103846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8CDC7-28F7-1D6A-7A56-36E37E17AD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5AA2E9-5398-D956-8B0D-BC6D7985C3F3}"/>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Receiving and Returning Secure Materials</a:t>
            </a:r>
            <a:endParaRPr lang="en-US" dirty="0"/>
          </a:p>
        </p:txBody>
      </p:sp>
      <p:sp>
        <p:nvSpPr>
          <p:cNvPr id="5" name="Slide Number Placeholder 4">
            <a:extLst>
              <a:ext uri="{FF2B5EF4-FFF2-40B4-BE49-F238E27FC236}">
                <a16:creationId xmlns:a16="http://schemas.microsoft.com/office/drawing/2014/main" id="{ED5585FD-CA10-F6D6-A325-E692EA94D3FA}"/>
              </a:ext>
            </a:extLst>
          </p:cNvPr>
          <p:cNvSpPr>
            <a:spLocks noGrp="1"/>
          </p:cNvSpPr>
          <p:nvPr>
            <p:ph type="sldNum" sz="quarter" idx="12"/>
          </p:nvPr>
        </p:nvSpPr>
        <p:spPr/>
        <p:txBody>
          <a:bodyPr/>
          <a:lstStyle/>
          <a:p>
            <a:fld id="{B24F5015-3417-4B27-A586-E4CCF4D77832}" type="slidenum">
              <a:rPr lang="en-US" smtClean="0"/>
              <a:t>28</a:t>
            </a:fld>
            <a:endParaRPr lang="en-US" dirty="0"/>
          </a:p>
        </p:txBody>
      </p:sp>
    </p:spTree>
    <p:extLst>
      <p:ext uri="{BB962C8B-B14F-4D97-AF65-F5344CB8AC3E}">
        <p14:creationId xmlns:p14="http://schemas.microsoft.com/office/powerpoint/2010/main" val="3424291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Receiving Secure Materials: </a:t>
            </a:r>
            <a:br>
              <a:rPr lang="en-US" dirty="0"/>
            </a:br>
            <a:r>
              <a:rPr lang="en-US" dirty="0"/>
              <a:t>Ship to District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If ship to district:</a:t>
            </a:r>
          </a:p>
          <a:p>
            <a:pPr marL="742950" lvl="1" indent="-285750"/>
            <a:r>
              <a:rPr lang="en-US" sz="3200" dirty="0">
                <a:latin typeface="Arial" panose="020B0604020202020204" pitchFamily="34" charset="0"/>
                <a:cs typeface="Arial" panose="020B0604020202020204" pitchFamily="34" charset="0"/>
              </a:rPr>
              <a:t>DACs take inventory immediately upon receipt of materials from DRC. </a:t>
            </a:r>
          </a:p>
          <a:p>
            <a:pPr marL="742950" lvl="1" indent="-285750"/>
            <a:r>
              <a:rPr lang="en-US" sz="3200" dirty="0"/>
              <a:t>DACs distribute materials to SACs. Maintain copies of inventory lists.</a:t>
            </a:r>
          </a:p>
          <a:p>
            <a:pPr marL="742950" lvl="1" indent="-285750"/>
            <a:r>
              <a:rPr lang="en-US" sz="3200" dirty="0">
                <a:latin typeface="Arial" panose="020B0604020202020204" pitchFamily="34" charset="0"/>
                <a:cs typeface="Arial" panose="020B0604020202020204" pitchFamily="34" charset="0"/>
              </a:rPr>
              <a:t>Test security and accounting of materials are of u</a:t>
            </a:r>
            <a:r>
              <a:rPr lang="en-US" sz="3200" dirty="0"/>
              <a:t>tmost importance.</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Consult DAC and SAC Checklists located in HAC</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dirty="0"/>
          </a:p>
        </p:txBody>
      </p:sp>
    </p:spTree>
    <p:extLst>
      <p:ext uri="{BB962C8B-B14F-4D97-AF65-F5344CB8AC3E}">
        <p14:creationId xmlns:p14="http://schemas.microsoft.com/office/powerpoint/2010/main" val="3619611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42105642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Receiving Secure Materials: </a:t>
            </a:r>
            <a:br>
              <a:rPr lang="en-US" dirty="0"/>
            </a:br>
            <a:r>
              <a:rPr lang="en-US" dirty="0"/>
              <a:t>Ship to School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If ship to school: </a:t>
            </a:r>
          </a:p>
          <a:p>
            <a:pPr marL="742950" lvl="1" indent="-285750"/>
            <a:r>
              <a:rPr lang="en-US" sz="3200" dirty="0">
                <a:latin typeface="Arial" panose="020B0604020202020204" pitchFamily="34" charset="0"/>
                <a:cs typeface="Arial" panose="020B0604020202020204" pitchFamily="34" charset="0"/>
              </a:rPr>
              <a:t>SACs take inventory immediately upon receipt of materials from DRC. </a:t>
            </a:r>
          </a:p>
          <a:p>
            <a:pPr marL="742950" lvl="1" indent="-285750"/>
            <a:r>
              <a:rPr lang="en-US" sz="3200" dirty="0"/>
              <a:t>Maintain copies of inventory lists.</a:t>
            </a:r>
          </a:p>
          <a:p>
            <a:pPr marL="742950" lvl="1" indent="-285750"/>
            <a:r>
              <a:rPr lang="en-US" sz="3200" dirty="0">
                <a:latin typeface="Arial" panose="020B0604020202020204" pitchFamily="34" charset="0"/>
                <a:cs typeface="Arial" panose="020B0604020202020204" pitchFamily="34" charset="0"/>
              </a:rPr>
              <a:t>Test security and accounting of materials are of u</a:t>
            </a:r>
            <a:r>
              <a:rPr lang="en-US" sz="3200" dirty="0"/>
              <a:t>tmost importance.</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Consult DAC and SAC Checklists located in HAC.</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30</a:t>
            </a:fld>
            <a:endParaRPr lang="en-US" dirty="0"/>
          </a:p>
        </p:txBody>
      </p:sp>
    </p:spTree>
    <p:extLst>
      <p:ext uri="{BB962C8B-B14F-4D97-AF65-F5344CB8AC3E}">
        <p14:creationId xmlns:p14="http://schemas.microsoft.com/office/powerpoint/2010/main" val="3200943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Storage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Secure materials should </a:t>
            </a:r>
            <a:r>
              <a:rPr lang="en-US" sz="3600" dirty="0"/>
              <a:t>be stored in locked cabinets/storage room with limited access.</a:t>
            </a:r>
          </a:p>
          <a:p>
            <a:pPr marL="285750" indent="-285750">
              <a:buFont typeface="Arial" panose="020B0604020202020204" pitchFamily="34" charset="0"/>
              <a:buChar char="•"/>
            </a:pPr>
            <a:r>
              <a:rPr lang="en-US" sz="3600" dirty="0"/>
              <a:t>Maintain a list of those with access to the space.  </a:t>
            </a:r>
          </a:p>
          <a:p>
            <a:pPr marL="285750" indent="-285750">
              <a:buFont typeface="Arial" panose="020B0604020202020204" pitchFamily="34" charset="0"/>
              <a:buChar char="•"/>
            </a:pPr>
            <a:r>
              <a:rPr lang="en-US" sz="3600" dirty="0"/>
              <a:t>Anyone with access to secure storage area, including keys, needs to attend SAC training and sign the appropriate test </a:t>
            </a:r>
            <a:r>
              <a:rPr lang="en-US" sz="3600"/>
              <a:t>security certificate.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31</a:t>
            </a:fld>
            <a:endParaRPr lang="en-US" dirty="0"/>
          </a:p>
        </p:txBody>
      </p:sp>
    </p:spTree>
    <p:extLst>
      <p:ext uri="{BB962C8B-B14F-4D97-AF65-F5344CB8AC3E}">
        <p14:creationId xmlns:p14="http://schemas.microsoft.com/office/powerpoint/2010/main" val="2572183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Secure Materials: </a:t>
            </a:r>
            <a:br>
              <a:rPr lang="en-US" dirty="0"/>
            </a:br>
            <a:r>
              <a:rPr lang="en-US" dirty="0"/>
              <a:t>Distribution and Collection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SACs should have TAs count all booklets prior to signing the sign out/sign in sheet when distributing booklets and when collecting booklets.</a:t>
            </a:r>
          </a:p>
          <a:p>
            <a:pPr marL="285750" indent="-285750">
              <a:buFont typeface="Arial" panose="020B0604020202020204" pitchFamily="34" charset="0"/>
              <a:buChar char="•"/>
            </a:pPr>
            <a:r>
              <a:rPr lang="en-US" sz="3600" dirty="0"/>
              <a:t>Maintain copies of sign out/sign in sheets.</a:t>
            </a:r>
          </a:p>
          <a:p>
            <a:pPr marL="285750" indent="-285750"/>
            <a:r>
              <a:rPr lang="en-US" sz="3600" dirty="0">
                <a:latin typeface="Arial" panose="020B0604020202020204" pitchFamily="34" charset="0"/>
                <a:cs typeface="Arial" panose="020B0604020202020204" pitchFamily="34" charset="0"/>
              </a:rPr>
              <a:t>Test security and accounting of materials are of u</a:t>
            </a:r>
            <a:r>
              <a:rPr lang="en-US" sz="3600" dirty="0"/>
              <a:t>tmost importance. </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dirty="0"/>
          </a:p>
        </p:txBody>
      </p:sp>
    </p:spTree>
    <p:extLst>
      <p:ext uri="{BB962C8B-B14F-4D97-AF65-F5344CB8AC3E}">
        <p14:creationId xmlns:p14="http://schemas.microsoft.com/office/powerpoint/2010/main" val="2868226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Returning Secure Materials:</a:t>
            </a:r>
            <a:br>
              <a:rPr lang="en-US" dirty="0"/>
            </a:br>
            <a:r>
              <a:rPr lang="en-US" dirty="0"/>
              <a:t>Ship to District Sites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collects all materials </a:t>
            </a:r>
            <a:r>
              <a:rPr lang="en-US" sz="3600" dirty="0"/>
              <a:t>from SACs. </a:t>
            </a:r>
          </a:p>
          <a:p>
            <a:pPr marL="285750" indent="-285750">
              <a:buFont typeface="Arial" panose="020B0604020202020204" pitchFamily="34" charset="0"/>
              <a:buChar char="•"/>
            </a:pPr>
            <a:r>
              <a:rPr lang="en-US" sz="3600" dirty="0"/>
              <a:t>DAC returns all materials to DRC.</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Maintain copies of inventory records for monitoring.</a:t>
            </a:r>
          </a:p>
          <a:p>
            <a:pPr marL="285750" indent="-285750"/>
            <a:r>
              <a:rPr lang="en-US" sz="3600" dirty="0">
                <a:latin typeface="Arial" panose="020B0604020202020204" pitchFamily="34" charset="0"/>
                <a:cs typeface="Arial" panose="020B0604020202020204" pitchFamily="34" charset="0"/>
              </a:rPr>
              <a:t>Test security and accounting of materials remain  of u</a:t>
            </a:r>
            <a:r>
              <a:rPr lang="en-US" sz="3600" dirty="0"/>
              <a:t>tmost importance.</a:t>
            </a:r>
            <a:endParaRPr lang="en-US" sz="3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dirty="0"/>
          </a:p>
        </p:txBody>
      </p:sp>
    </p:spTree>
    <p:extLst>
      <p:ext uri="{BB962C8B-B14F-4D97-AF65-F5344CB8AC3E}">
        <p14:creationId xmlns:p14="http://schemas.microsoft.com/office/powerpoint/2010/main" val="35412069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Returning Secure Materials:</a:t>
            </a:r>
            <a:br>
              <a:rPr lang="en-US" dirty="0"/>
            </a:br>
            <a:r>
              <a:rPr lang="en-US" dirty="0"/>
              <a:t>Ship to School Sites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SAC returns all materials to DRC.</a:t>
            </a:r>
            <a:r>
              <a:rPr lang="en-US" sz="3600" dirty="0"/>
              <a:t> </a:t>
            </a:r>
          </a:p>
          <a:p>
            <a:pPr marL="285750" indent="-285750"/>
            <a:r>
              <a:rPr lang="en-US" sz="3600" dirty="0">
                <a:latin typeface="Arial" panose="020B0604020202020204" pitchFamily="34" charset="0"/>
                <a:cs typeface="Arial" panose="020B0604020202020204" pitchFamily="34" charset="0"/>
              </a:rPr>
              <a:t>Maintain copies of inventory records for monitoring. </a:t>
            </a:r>
          </a:p>
          <a:p>
            <a:pPr marL="285750" indent="-285750"/>
            <a:r>
              <a:rPr lang="en-US" sz="3600" dirty="0">
                <a:latin typeface="Arial" panose="020B0604020202020204" pitchFamily="34" charset="0"/>
                <a:cs typeface="Arial" panose="020B0604020202020204" pitchFamily="34" charset="0"/>
              </a:rPr>
              <a:t>Test security and accounting of materials remain  of u</a:t>
            </a:r>
            <a:r>
              <a:rPr lang="en-US" sz="3600" dirty="0"/>
              <a:t>tmost importance.</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dirty="0"/>
          </a:p>
        </p:txBody>
      </p:sp>
    </p:spTree>
    <p:extLst>
      <p:ext uri="{BB962C8B-B14F-4D97-AF65-F5344CB8AC3E}">
        <p14:creationId xmlns:p14="http://schemas.microsoft.com/office/powerpoint/2010/main" val="3550838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Required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dirty="0"/>
          </a:p>
        </p:txBody>
      </p:sp>
    </p:spTree>
    <p:extLst>
      <p:ext uri="{BB962C8B-B14F-4D97-AF65-F5344CB8AC3E}">
        <p14:creationId xmlns:p14="http://schemas.microsoft.com/office/powerpoint/2010/main" val="3040331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Required Trainings – Held in Person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trains all SACs annually.</a:t>
            </a:r>
          </a:p>
          <a:p>
            <a:pPr marL="285750" indent="-285750">
              <a:buFont typeface="Arial" panose="020B0604020202020204" pitchFamily="34" charset="0"/>
              <a:buChar char="•"/>
            </a:pPr>
            <a:r>
              <a:rPr lang="en-US" sz="3600" dirty="0"/>
              <a:t>SAC trains all TAs, Proctors, TSSs, PCAs, staff with access to secure materials: secretarial, custodial</a:t>
            </a:r>
          </a:p>
          <a:p>
            <a:pPr marL="742950" lvl="1" indent="-285750"/>
            <a:r>
              <a:rPr lang="en-US" sz="3200" dirty="0">
                <a:latin typeface="Arial" panose="020B0604020202020204" pitchFamily="34" charset="0"/>
                <a:cs typeface="Arial" panose="020B0604020202020204" pitchFamily="34" charset="0"/>
              </a:rPr>
              <a:t>Conduct in spring for PSSA</a:t>
            </a:r>
          </a:p>
          <a:p>
            <a:pPr marL="742950" lvl="1" indent="-285750"/>
            <a:r>
              <a:rPr lang="en-US" sz="3200" dirty="0"/>
              <a:t>Conduct prior to each administration for Keystone </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DAC and SAC must maintain copies of agendas and sign in sheets.</a:t>
            </a:r>
            <a:endParaRPr lang="en-US" sz="3600" dirty="0">
              <a:solidFill>
                <a:srgbClr val="FF0000"/>
              </a:solidFill>
            </a:endParaRPr>
          </a:p>
          <a:p>
            <a:pPr marL="285750" indent="-285750">
              <a:buFont typeface="Arial" panose="020B0604020202020204" pitchFamily="34" charset="0"/>
              <a:buChar char="•"/>
            </a:pPr>
            <a:r>
              <a:rPr lang="en-US" sz="3600" dirty="0"/>
              <a:t>See SAC Training of TAs PowerPoint.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36</a:t>
            </a:fld>
            <a:endParaRPr lang="en-US" dirty="0"/>
          </a:p>
        </p:txBody>
      </p:sp>
    </p:spTree>
    <p:extLst>
      <p:ext uri="{BB962C8B-B14F-4D97-AF65-F5344CB8AC3E}">
        <p14:creationId xmlns:p14="http://schemas.microsoft.com/office/powerpoint/2010/main" val="2803776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and 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37</a:t>
            </a:fld>
            <a:endParaRPr lang="en-US" dirty="0"/>
          </a:p>
        </p:txBody>
      </p:sp>
    </p:spTree>
    <p:extLst>
      <p:ext uri="{BB962C8B-B14F-4D97-AF65-F5344CB8AC3E}">
        <p14:creationId xmlns:p14="http://schemas.microsoft.com/office/powerpoint/2010/main" val="4187370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a:t>
            </a:r>
            <a:r>
              <a:rPr lang="en-US" sz="3200"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violations or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t>Consult the HAC for security examples.</a:t>
            </a:r>
          </a:p>
          <a:p>
            <a:pPr marL="285750" indent="-285750">
              <a:buFont typeface="Arial" panose="020B0604020202020204" pitchFamily="34" charset="0"/>
              <a:buChar char="•"/>
            </a:pPr>
            <a:r>
              <a:rPr lang="en-US" sz="3200" dirty="0"/>
              <a:t>Review the 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Complete required PSTAT Trainings.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38</a:t>
            </a:fld>
            <a:endParaRPr lang="en-US" dirty="0"/>
          </a:p>
        </p:txBody>
      </p:sp>
    </p:spTree>
    <p:extLst>
      <p:ext uri="{BB962C8B-B14F-4D97-AF65-F5344CB8AC3E}">
        <p14:creationId xmlns:p14="http://schemas.microsoft.com/office/powerpoint/2010/main" val="1350671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Certifications – 1</a:t>
            </a:r>
            <a:r>
              <a:rPr lang="en-US" sz="4000" dirty="0"/>
              <a:t>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t>DAC </a:t>
            </a:r>
          </a:p>
          <a:p>
            <a:pPr marL="285750" indent="-285750">
              <a:buFont typeface="Arial" panose="020B0604020202020204" pitchFamily="34" charset="0"/>
              <a:buChar char="•"/>
            </a:pPr>
            <a:r>
              <a:rPr lang="en-US" sz="3600" dirty="0"/>
              <a:t>SAC</a:t>
            </a:r>
          </a:p>
          <a:p>
            <a:pPr marL="285750" indent="-285750">
              <a:buFont typeface="Arial" panose="020B0604020202020204" pitchFamily="34" charset="0"/>
              <a:buChar char="•"/>
            </a:pPr>
            <a:r>
              <a:rPr lang="en-US" sz="3600" dirty="0"/>
              <a:t>Building principal(s)</a:t>
            </a:r>
          </a:p>
          <a:p>
            <a:pPr marL="285750" indent="-285750">
              <a:buFont typeface="Arial" panose="020B0604020202020204" pitchFamily="34" charset="0"/>
              <a:buChar char="•"/>
            </a:pPr>
            <a:r>
              <a:rPr lang="en-US" sz="3600" dirty="0"/>
              <a:t>All TAs and Proctors </a:t>
            </a:r>
          </a:p>
          <a:p>
            <a:pPr marL="285750" indent="-285750">
              <a:buFont typeface="Arial" panose="020B0604020202020204" pitchFamily="34" charset="0"/>
              <a:buChar char="•"/>
            </a:pPr>
            <a:r>
              <a:rPr lang="en-US" sz="3600" dirty="0"/>
              <a:t>All individuals who handle or have access (including keys) to secure materials: custodians, secretarial staff, support staff, TSS, PCAs, student teachers, any others involved in testing</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39</a:t>
            </a:fld>
            <a:endParaRPr lang="en-US" dirty="0"/>
          </a:p>
        </p:txBody>
      </p:sp>
    </p:spTree>
    <p:extLst>
      <p:ext uri="{BB962C8B-B14F-4D97-AF65-F5344CB8AC3E}">
        <p14:creationId xmlns:p14="http://schemas.microsoft.com/office/powerpoint/2010/main" val="1853670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District Assessment Schedule</a:t>
            </a:r>
          </a:p>
          <a:p>
            <a:pPr marL="285750" indent="-285750"/>
            <a:r>
              <a:rPr lang="en-US" sz="3600" dirty="0">
                <a:latin typeface="Arial" panose="020B0604020202020204" pitchFamily="34" charset="0"/>
                <a:cs typeface="Arial" panose="020B0604020202020204" pitchFamily="34" charset="0"/>
              </a:rPr>
              <a:t>Changes for 2024 – 2025 </a:t>
            </a:r>
          </a:p>
          <a:p>
            <a:pPr marL="285750" indent="-285750">
              <a:buFont typeface="Arial" panose="020B0604020202020204" pitchFamily="34" charset="0"/>
              <a:buChar char="•"/>
            </a:pPr>
            <a:r>
              <a:rPr lang="en-US" sz="3600" dirty="0"/>
              <a:t>Handbook for Assessment Coordinators</a:t>
            </a:r>
          </a:p>
          <a:p>
            <a:pPr marL="285750" indent="-285750">
              <a:buFont typeface="Arial" panose="020B0604020202020204" pitchFamily="34" charset="0"/>
              <a:buChar char="•"/>
            </a:pPr>
            <a:r>
              <a:rPr lang="en-US" sz="3600" dirty="0"/>
              <a:t>Test Security and Certifications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PSTAT </a:t>
            </a:r>
          </a:p>
          <a:p>
            <a:pPr marL="285750" indent="-285750">
              <a:buFont typeface="Arial" panose="020B0604020202020204" pitchFamily="34" charset="0"/>
              <a:buChar char="•"/>
            </a:pPr>
            <a:r>
              <a:rPr lang="en-US" sz="3600" dirty="0"/>
              <a:t>Student Participation</a:t>
            </a:r>
          </a:p>
          <a:p>
            <a:pPr marL="285750" indent="-285750">
              <a:buFont typeface="Arial" panose="020B0604020202020204" pitchFamily="34" charset="0"/>
              <a:buChar char="•"/>
            </a:pPr>
            <a:r>
              <a:rPr lang="en-US" sz="3600" dirty="0"/>
              <a:t>Paper/Pencil Administration </a:t>
            </a:r>
          </a:p>
          <a:p>
            <a:pPr marL="285750" indent="-285750">
              <a:buFont typeface="Arial" panose="020B0604020202020204" pitchFamily="34" charset="0"/>
              <a:buChar char="•"/>
            </a:pPr>
            <a:r>
              <a:rPr lang="en-US" sz="3600" dirty="0"/>
              <a:t>Answer Booklets and Combined Test/Answer Booklets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2544760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DED36-8021-3CF2-6D66-3A1DF3906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557DCD-9D13-D1C2-BE34-C14A1273A86E}"/>
              </a:ext>
            </a:extLst>
          </p:cNvPr>
          <p:cNvSpPr>
            <a:spLocks noGrp="1"/>
          </p:cNvSpPr>
          <p:nvPr>
            <p:ph type="title"/>
          </p:nvPr>
        </p:nvSpPr>
        <p:spPr/>
        <p:txBody>
          <a:bodyPr/>
          <a:lstStyle/>
          <a:p>
            <a:r>
              <a:rPr lang="en-US" dirty="0"/>
              <a:t>Test Security Certifications – 2 </a:t>
            </a:r>
          </a:p>
        </p:txBody>
      </p:sp>
      <p:sp>
        <p:nvSpPr>
          <p:cNvPr id="3" name="Content Placeholder 2">
            <a:extLst>
              <a:ext uri="{FF2B5EF4-FFF2-40B4-BE49-F238E27FC236}">
                <a16:creationId xmlns:a16="http://schemas.microsoft.com/office/drawing/2014/main" id="{3305C885-8D61-2B15-2411-F6938E16F27D}"/>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200" dirty="0"/>
              <a:t>PSSA </a:t>
            </a:r>
          </a:p>
          <a:p>
            <a:pPr marL="742950" lvl="1" indent="-285750"/>
            <a:r>
              <a:rPr lang="en-US" sz="2800" dirty="0"/>
              <a:t>One covers all content areas: ELA, mathematics, science. </a:t>
            </a:r>
          </a:p>
          <a:p>
            <a:pPr marL="285750" indent="-285750">
              <a:buFont typeface="Arial" panose="020B0604020202020204" pitchFamily="34" charset="0"/>
              <a:buChar char="•"/>
            </a:pPr>
            <a:r>
              <a:rPr lang="en-US" sz="3200" dirty="0"/>
              <a:t>Keystone</a:t>
            </a:r>
          </a:p>
          <a:p>
            <a:pPr marL="742950" lvl="1" indent="-285750"/>
            <a:r>
              <a:rPr lang="en-US" sz="2800" dirty="0"/>
              <a:t>One covers all content areas: Algebra I, Biology, Literature.</a:t>
            </a:r>
          </a:p>
          <a:p>
            <a:pPr marL="742950" lvl="1" indent="-285750"/>
            <a:r>
              <a:rPr lang="en-US" sz="2800" dirty="0"/>
              <a:t>Each administration (winter, spring, summer) requires signed certificates. </a:t>
            </a:r>
          </a:p>
          <a:p>
            <a:pPr marL="285750" indent="-285750"/>
            <a:r>
              <a:rPr lang="en-US" sz="3200" dirty="0"/>
              <a:t>Proctors of PSSA and Keystone Exams sign one for PSSA and one for Keystone exams. </a:t>
            </a:r>
          </a:p>
          <a:p>
            <a:pPr marL="285750" indent="-285750"/>
            <a:r>
              <a:rPr lang="en-US" sz="3200" dirty="0"/>
              <a:t>Certificates are located in the Appendix of the DFA, may be removed from the DFA, signed and returned to SAC.</a:t>
            </a:r>
          </a:p>
          <a:p>
            <a:pPr marL="285750" indent="-285750"/>
            <a:endParaRPr lang="en-US" sz="3600" dirty="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34D084FD-8E0A-1B05-5021-0D5967E0A851}"/>
              </a:ext>
            </a:extLst>
          </p:cNvPr>
          <p:cNvSpPr>
            <a:spLocks noGrp="1"/>
          </p:cNvSpPr>
          <p:nvPr>
            <p:ph type="sldNum" sz="quarter" idx="12"/>
          </p:nvPr>
        </p:nvSpPr>
        <p:spPr/>
        <p:txBody>
          <a:bodyPr/>
          <a:lstStyle/>
          <a:p>
            <a:fld id="{B24F5015-3417-4B27-A586-E4CCF4D77832}" type="slidenum">
              <a:rPr lang="en-US" smtClean="0"/>
              <a:t>40</a:t>
            </a:fld>
            <a:endParaRPr lang="en-US"/>
          </a:p>
        </p:txBody>
      </p:sp>
    </p:spTree>
    <p:extLst>
      <p:ext uri="{BB962C8B-B14F-4D97-AF65-F5344CB8AC3E}">
        <p14:creationId xmlns:p14="http://schemas.microsoft.com/office/powerpoint/2010/main" val="386043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 Certifications – 3</a:t>
            </a:r>
            <a:r>
              <a:rPr lang="en-US" sz="40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t>Signed after administration is complete.</a:t>
            </a:r>
          </a:p>
          <a:p>
            <a:pPr marL="285750" indent="-285750">
              <a:buFont typeface="Arial" panose="020B0604020202020204" pitchFamily="34" charset="0"/>
              <a:buChar char="•"/>
            </a:pPr>
            <a:r>
              <a:rPr lang="en-US" sz="3600" dirty="0"/>
              <a:t>Copies maintained by Chief School Administrator or designee for three years.</a:t>
            </a:r>
          </a:p>
          <a:p>
            <a:pPr marL="285750" indent="-285750">
              <a:buFont typeface="Arial" panose="020B0604020202020204" pitchFamily="34" charset="0"/>
              <a:buChar char="•"/>
            </a:pPr>
            <a:r>
              <a:rPr lang="en-US" sz="3600" dirty="0"/>
              <a:t>DAC should scan and send copies of signed certificates to all SACs.</a:t>
            </a:r>
          </a:p>
          <a:p>
            <a:pPr marL="285750" indent="-285750">
              <a:buFont typeface="Arial" panose="020B0604020202020204" pitchFamily="34" charset="0"/>
              <a:buChar char="•"/>
            </a:pPr>
            <a:r>
              <a:rPr lang="en-US" sz="3600" dirty="0"/>
              <a:t>Report anyone who refuses to sign the Test Security Certificate to the Chief School Administrator, to PDE </a:t>
            </a:r>
            <a:r>
              <a:rPr lang="en-US" sz="3600" dirty="0">
                <a:hlinkClick r:id="rId3"/>
              </a:rPr>
              <a:t>ra-edirregularities@pa.gov</a:t>
            </a:r>
            <a:r>
              <a:rPr lang="en-US" sz="3600" dirty="0"/>
              <a:t> and to Mr. Jay Gift </a:t>
            </a:r>
            <a:r>
              <a:rPr lang="en-US" sz="3600" dirty="0">
                <a:hlinkClick r:id="rId4"/>
              </a:rPr>
              <a:t>rgift@pa.gov</a:t>
            </a:r>
            <a:r>
              <a:rPr lang="en-US" sz="3600" dirty="0"/>
              <a:t>.</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dirty="0"/>
          </a:p>
        </p:txBody>
      </p:sp>
    </p:spTree>
    <p:extLst>
      <p:ext uri="{BB962C8B-B14F-4D97-AF65-F5344CB8AC3E}">
        <p14:creationId xmlns:p14="http://schemas.microsoft.com/office/powerpoint/2010/main" val="290840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dirty="0"/>
          </a:p>
        </p:txBody>
      </p:sp>
    </p:spTree>
    <p:extLst>
      <p:ext uri="{BB962C8B-B14F-4D97-AF65-F5344CB8AC3E}">
        <p14:creationId xmlns:p14="http://schemas.microsoft.com/office/powerpoint/2010/main" val="20304963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DACs must complete</a:t>
            </a:r>
          </a:p>
          <a:p>
            <a:pPr marL="742950" lvl="1" indent="-285750"/>
            <a:r>
              <a:rPr lang="en-US" sz="3200" dirty="0">
                <a:latin typeface="Arial" panose="020B0604020202020204" pitchFamily="34" charset="0"/>
                <a:cs typeface="Arial" panose="020B0604020202020204" pitchFamily="34" charset="0"/>
              </a:rPr>
              <a:t>D</a:t>
            </a:r>
            <a:r>
              <a:rPr lang="en-US" sz="3200" dirty="0"/>
              <a:t>AC, 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SACs must complete</a:t>
            </a:r>
          </a:p>
          <a:p>
            <a:pPr marL="742950" lvl="1" indent="-285750"/>
            <a:r>
              <a:rPr lang="en-US" sz="3200" dirty="0"/>
              <a:t>SAC and 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TAs, Proctors, TSS, PCAs must complete</a:t>
            </a:r>
          </a:p>
          <a:p>
            <a:pPr marL="742950" lvl="1" indent="-285750"/>
            <a:r>
              <a:rPr lang="en-US" sz="3200" dirty="0"/>
              <a:t>TA modules annually</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solidFill>
                  <a:srgbClr val="0070C0"/>
                </a:solidFill>
                <a:hlinkClick r:id="rId3">
                  <a:extLst>
                    <a:ext uri="{A12FA001-AC4F-418D-AE19-62706E023703}">
                      <ahyp:hlinkClr xmlns:ahyp="http://schemas.microsoft.com/office/drawing/2018/hyperlinkcolor" val="tx"/>
                    </a:ext>
                  </a:extLst>
                </a:hlinkClick>
              </a:rPr>
              <a:t>www.pstattraining.net</a:t>
            </a:r>
            <a:r>
              <a:rPr lang="en-US" sz="3200" dirty="0">
                <a:solidFill>
                  <a:srgbClr val="0070C0"/>
                </a:solidFill>
              </a:rPr>
              <a:t> </a:t>
            </a:r>
            <a:endParaRPr lang="en-US" sz="3200" dirty="0">
              <a:solidFill>
                <a:srgbClr val="0070C0"/>
              </a:solidFill>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43</a:t>
            </a:fld>
            <a:endParaRPr lang="en-US" dirty="0"/>
          </a:p>
        </p:txBody>
      </p:sp>
    </p:spTree>
    <p:extLst>
      <p:ext uri="{BB962C8B-B14F-4D97-AF65-F5344CB8AC3E}">
        <p14:creationId xmlns:p14="http://schemas.microsoft.com/office/powerpoint/2010/main" val="25519758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01C03-5399-9C41-3BA9-6E309E7C21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E094A2-2701-D6A5-9137-5FF1FFDD2E80}"/>
              </a:ext>
            </a:extLst>
          </p:cNvPr>
          <p:cNvSpPr>
            <a:spLocks noGrp="1"/>
          </p:cNvSpPr>
          <p:nvPr>
            <p:ph type="title"/>
          </p:nvPr>
        </p:nvSpPr>
        <p:spPr/>
        <p:txBody>
          <a:bodyPr/>
          <a:lstStyle/>
          <a:p>
            <a:r>
              <a:rPr lang="en-US" dirty="0"/>
              <a:t>PSTAT Certificates </a:t>
            </a:r>
          </a:p>
        </p:txBody>
      </p:sp>
      <p:sp>
        <p:nvSpPr>
          <p:cNvPr id="3" name="Content Placeholder 2">
            <a:extLst>
              <a:ext uri="{FF2B5EF4-FFF2-40B4-BE49-F238E27FC236}">
                <a16:creationId xmlns:a16="http://schemas.microsoft.com/office/drawing/2014/main" id="{477AB881-1ED1-6494-9DCB-B22412391F45}"/>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DAC or SAC maintains all certificates.</a:t>
            </a:r>
          </a:p>
          <a:p>
            <a:pPr marL="285750" indent="-285750"/>
            <a:r>
              <a:rPr lang="en-US" sz="3600" dirty="0"/>
              <a:t>TAs can save a PDF copy of the certificate and email a copy to the SAC.  The SAC can maintain electronic copies – they do not need to be printed.</a:t>
            </a:r>
          </a:p>
          <a:p>
            <a:pPr marL="285750" indent="-285750"/>
            <a:r>
              <a:rPr lang="en-US" sz="3600"/>
              <a:t>DAC should scan and email send copies of the 3 PSTAT certificates to all SACs for monitoring.</a:t>
            </a:r>
            <a:endParaRPr lang="en-US" sz="3600" dirty="0"/>
          </a:p>
        </p:txBody>
      </p:sp>
      <p:sp>
        <p:nvSpPr>
          <p:cNvPr id="5" name="Slide Number Placeholder 4">
            <a:extLst>
              <a:ext uri="{FF2B5EF4-FFF2-40B4-BE49-F238E27FC236}">
                <a16:creationId xmlns:a16="http://schemas.microsoft.com/office/drawing/2014/main" id="{F0FBFBAE-3B34-69C4-64E7-9AADAB81D194}"/>
              </a:ext>
            </a:extLst>
          </p:cNvPr>
          <p:cNvSpPr>
            <a:spLocks noGrp="1"/>
          </p:cNvSpPr>
          <p:nvPr>
            <p:ph type="sldNum" sz="quarter" idx="12"/>
          </p:nvPr>
        </p:nvSpPr>
        <p:spPr/>
        <p:txBody>
          <a:bodyPr/>
          <a:lstStyle/>
          <a:p>
            <a:fld id="{B24F5015-3417-4B27-A586-E4CCF4D77832}" type="slidenum">
              <a:rPr lang="en-US" smtClean="0"/>
              <a:t>44</a:t>
            </a:fld>
            <a:endParaRPr lang="en-US" dirty="0"/>
          </a:p>
        </p:txBody>
      </p:sp>
    </p:spTree>
    <p:extLst>
      <p:ext uri="{BB962C8B-B14F-4D97-AF65-F5344CB8AC3E}">
        <p14:creationId xmlns:p14="http://schemas.microsoft.com/office/powerpoint/2010/main" val="16723438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Paper/Pencil Administration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dirty="0"/>
          </a:p>
        </p:txBody>
      </p:sp>
    </p:spTree>
    <p:extLst>
      <p:ext uri="{BB962C8B-B14F-4D97-AF65-F5344CB8AC3E}">
        <p14:creationId xmlns:p14="http://schemas.microsoft.com/office/powerpoint/2010/main" val="3862445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681039"/>
            <a:ext cx="10515600" cy="741362"/>
          </a:xfrm>
        </p:spPr>
        <p:txBody>
          <a:bodyPr>
            <a:normAutofit/>
          </a:bodyPr>
          <a:lstStyle/>
          <a:p>
            <a:r>
              <a:rPr lang="en-US" dirty="0"/>
              <a:t>Paper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744776"/>
            <a:ext cx="10515600" cy="3368448"/>
          </a:xfrm>
        </p:spPr>
        <p:txBody>
          <a:bodyPr>
            <a:normAutofit fontScale="92500" lnSpcReduction="10000"/>
          </a:bodyPr>
          <a:lstStyle/>
          <a:p>
            <a:pPr marL="285750" indent="-285750">
              <a:buFont typeface="Arial" panose="020B0604020202020204" pitchFamily="34" charset="0"/>
              <a:buChar char="•"/>
            </a:pPr>
            <a:r>
              <a:rPr lang="en-US" sz="3600" dirty="0"/>
              <a:t>SAC, SAC’s designee or TA must bubble TA’s initials on back page. </a:t>
            </a:r>
          </a:p>
          <a:p>
            <a:pPr marL="285750" indent="-285750">
              <a:buFont typeface="Arial" panose="020B0604020202020204" pitchFamily="34" charset="0"/>
              <a:buChar char="•"/>
            </a:pPr>
            <a:r>
              <a:rPr lang="en-US" sz="3600" dirty="0"/>
              <a:t>For multiple TAs,</a:t>
            </a:r>
          </a:p>
          <a:p>
            <a:pPr marL="742950" lvl="1" indent="-285750"/>
            <a:r>
              <a:rPr lang="en-US" sz="3200" dirty="0"/>
              <a:t>Bubble the lead TA’s initials </a:t>
            </a:r>
          </a:p>
          <a:p>
            <a:pPr marL="742950" lvl="1" indent="-285750"/>
            <a:r>
              <a:rPr lang="en-US" sz="3200" dirty="0"/>
              <a:t>Bubble the Multiple Administrator field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dirty="0"/>
          </a:p>
        </p:txBody>
      </p:sp>
    </p:spTree>
    <p:extLst>
      <p:ext uri="{BB962C8B-B14F-4D97-AF65-F5344CB8AC3E}">
        <p14:creationId xmlns:p14="http://schemas.microsoft.com/office/powerpoint/2010/main" val="19818976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1850" y="1709738"/>
            <a:ext cx="10515600" cy="3217862"/>
          </a:xfrm>
        </p:spPr>
        <p:txBody>
          <a:bodyPr/>
          <a:lstStyle/>
          <a:p>
            <a:r>
              <a:rPr lang="en-US" dirty="0"/>
              <a:t>Answer Booklets and Combined Test/Answer Booklets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47</a:t>
            </a:fld>
            <a:endParaRPr lang="en-US" dirty="0"/>
          </a:p>
        </p:txBody>
      </p:sp>
    </p:spTree>
    <p:extLst>
      <p:ext uri="{BB962C8B-B14F-4D97-AF65-F5344CB8AC3E}">
        <p14:creationId xmlns:p14="http://schemas.microsoft.com/office/powerpoint/2010/main" val="26685084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lstStyle/>
          <a:p>
            <a:r>
              <a:rPr lang="en-US" dirty="0"/>
              <a:t>Combined Test/Answer Booklets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Combined </a:t>
            </a:r>
            <a:r>
              <a:rPr lang="en-US" sz="2800" dirty="0"/>
              <a:t>test/answer booklets for PSSA Mathematics and Science, Keystone Algebra I and Biology. </a:t>
            </a:r>
          </a:p>
          <a:p>
            <a:r>
              <a:rPr lang="en-US" sz="2800" dirty="0"/>
              <a:t>Answer choices for multiple choice items will appear directly under each item.</a:t>
            </a:r>
          </a:p>
          <a:p>
            <a:r>
              <a:rPr lang="en-US" sz="2800" dirty="0"/>
              <a:t>Separate test and answer booklets for PSSA ELA and Keystone Literature.  </a:t>
            </a:r>
          </a:p>
          <a:p>
            <a:r>
              <a:rPr lang="en-US" dirty="0"/>
              <a:t>Instruct students NOT to cross out any </a:t>
            </a:r>
            <a:r>
              <a:rPr lang="en-US" b="1" dirty="0"/>
              <a:t>bubbles</a:t>
            </a:r>
            <a:r>
              <a:rPr lang="en-US" dirty="0"/>
              <a:t> as they eliminate answer choices. They may cross out the numbers and words of the answer choices.</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48</a:t>
            </a:fld>
            <a:endParaRPr lang="en-US" dirty="0"/>
          </a:p>
        </p:txBody>
      </p:sp>
    </p:spTree>
    <p:extLst>
      <p:ext uri="{BB962C8B-B14F-4D97-AF65-F5344CB8AC3E}">
        <p14:creationId xmlns:p14="http://schemas.microsoft.com/office/powerpoint/2010/main" val="22949836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Spanish Booklets:</a:t>
            </a:r>
            <a:br>
              <a:rPr lang="en-US" dirty="0"/>
            </a:br>
            <a:r>
              <a:rPr lang="en-US" dirty="0"/>
              <a:t>Mathematics, Science, Algebra I, Biology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fontScale="85000" lnSpcReduction="20000"/>
          </a:bodyPr>
          <a:lstStyle/>
          <a:p>
            <a:r>
              <a:rPr lang="en-US" dirty="0"/>
              <a:t>Spanish booklets will arrive as a single shrink-wrapped packet containing one English combined test/answer booklet and one Spanish combined test/answer booklet.  Provide students with both booklets.</a:t>
            </a:r>
          </a:p>
          <a:p>
            <a:r>
              <a:rPr lang="en-US" dirty="0"/>
              <a:t>Students may record answers using English, Spanish or a combination of both English and Spanish. </a:t>
            </a:r>
          </a:p>
          <a:p>
            <a:r>
              <a:rPr lang="en-US" dirty="0"/>
              <a:t>If a student will record ANY portion of their responses using Spanish, the student records all answers in the Spanish booklet, and that booklet should have the pre-code label.  </a:t>
            </a:r>
          </a:p>
          <a:p>
            <a:r>
              <a:rPr lang="en-US" dirty="0"/>
              <a:t>Responses written in Spanish will not be scored if recorded in the English booklet.  </a:t>
            </a:r>
          </a:p>
          <a:p>
            <a:r>
              <a:rPr lang="en-US" dirty="0"/>
              <a:t>If a student will record ALL responses using English, the student selects and records all answers in one booklet, either English or Spanish, and that booklet should have the pre-code label. </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49</a:t>
            </a:fld>
            <a:endParaRPr lang="en-US" dirty="0"/>
          </a:p>
        </p:txBody>
      </p:sp>
    </p:spTree>
    <p:extLst>
      <p:ext uri="{BB962C8B-B14F-4D97-AF65-F5344CB8AC3E}">
        <p14:creationId xmlns:p14="http://schemas.microsoft.com/office/powerpoint/2010/main" val="3769118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20000"/>
          </a:bodyPr>
          <a:lstStyle/>
          <a:p>
            <a:pPr marL="285750" indent="-285750">
              <a:buFont typeface="Arial" panose="020B0604020202020204" pitchFamily="34" charset="0"/>
              <a:buChar char="•"/>
            </a:pPr>
            <a:r>
              <a:rPr lang="en-US" sz="3200" dirty="0"/>
              <a:t>Responsibilities of District Assessment Coordinators</a:t>
            </a:r>
          </a:p>
          <a:p>
            <a:pPr marL="285750" indent="-285750">
              <a:buFont typeface="Arial" panose="020B0604020202020204" pitchFamily="34" charset="0"/>
              <a:buChar char="•"/>
            </a:pPr>
            <a:r>
              <a:rPr lang="en-US" sz="3200" dirty="0"/>
              <a:t>Responsibilities of School Assessment Coordinators </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Qualifications </a:t>
            </a:r>
            <a:r>
              <a:rPr lang="en-US" sz="3100" dirty="0"/>
              <a:t>of </a:t>
            </a:r>
            <a:r>
              <a:rPr lang="en-US" sz="3100" dirty="0">
                <a:latin typeface="Arial" panose="020B0604020202020204" pitchFamily="34" charset="0"/>
                <a:cs typeface="Arial" panose="020B0604020202020204" pitchFamily="34" charset="0"/>
              </a:rPr>
              <a:t>Test Administrators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Accommodations</a:t>
            </a:r>
          </a:p>
          <a:p>
            <a:pPr marL="285750" indent="-285750">
              <a:buFont typeface="Arial" panose="020B0604020202020204" pitchFamily="34" charset="0"/>
              <a:buChar char="•"/>
            </a:pPr>
            <a:r>
              <a:rPr lang="en-US" sz="3100" dirty="0"/>
              <a:t>Required Trainings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Directions for Administration</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Calculators</a:t>
            </a:r>
          </a:p>
          <a:p>
            <a:pPr marL="285750" indent="-285750">
              <a:buFont typeface="Arial" panose="020B0604020202020204" pitchFamily="34" charset="0"/>
              <a:buChar char="•"/>
            </a:pPr>
            <a:r>
              <a:rPr lang="en-US" sz="3100" dirty="0">
                <a:latin typeface="Arial" panose="020B0604020202020204" pitchFamily="34" charset="0"/>
                <a:cs typeface="Arial" panose="020B0604020202020204" pitchFamily="34" charset="0"/>
              </a:rPr>
              <a:t>Secure Materials</a:t>
            </a:r>
          </a:p>
          <a:p>
            <a:pPr marL="285750" indent="-285750">
              <a:buFont typeface="Arial" panose="020B0604020202020204" pitchFamily="34" charset="0"/>
              <a:buChar char="•"/>
            </a:pPr>
            <a:r>
              <a:rPr lang="en-US" sz="3100" dirty="0"/>
              <a:t>Parent Information</a:t>
            </a:r>
          </a:p>
          <a:p>
            <a:pPr marL="285750" indent="-285750">
              <a:buFont typeface="Arial" panose="020B0604020202020204" pitchFamily="34" charset="0"/>
              <a:buChar char="•"/>
            </a:pPr>
            <a:r>
              <a:rPr lang="en-US" sz="3100" dirty="0"/>
              <a:t>Contact Information/Mission</a:t>
            </a:r>
            <a:endParaRPr lang="en-US" sz="31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dirty="0"/>
          </a:p>
        </p:txBody>
      </p:sp>
    </p:spTree>
    <p:extLst>
      <p:ext uri="{BB962C8B-B14F-4D97-AF65-F5344CB8AC3E}">
        <p14:creationId xmlns:p14="http://schemas.microsoft.com/office/powerpoint/2010/main" val="26097674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Answer Booklets: </a:t>
            </a:r>
            <a:br>
              <a:rPr lang="en-US" dirty="0"/>
            </a:br>
            <a:r>
              <a:rPr lang="en-US" dirty="0"/>
              <a:t>Barcodes and Labels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rmAutofit lnSpcReduction="10000"/>
          </a:bodyPr>
          <a:lstStyle/>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Blank </a:t>
            </a:r>
            <a:r>
              <a:rPr lang="en-US" sz="2600" dirty="0"/>
              <a:t>barcode – preprinted on every answer booklet and combined test/answer, indicates the booklet has not been used, the booklet is completely blank and should not be processed.</a:t>
            </a:r>
            <a:endParaRPr lang="en-US" sz="2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600" dirty="0"/>
              <a:t>Student precode – use if all information is correct. </a:t>
            </a:r>
          </a:p>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District/School label</a:t>
            </a:r>
          </a:p>
          <a:p>
            <a:pPr marL="742950" lvl="1" indent="-285750"/>
            <a:r>
              <a:rPr lang="en-US" sz="2600" dirty="0">
                <a:latin typeface="Arial" panose="020B0604020202020204" pitchFamily="34" charset="0"/>
                <a:cs typeface="Arial" panose="020B0604020202020204" pitchFamily="34" charset="0"/>
              </a:rPr>
              <a:t>Use if precode label is not correct</a:t>
            </a:r>
          </a:p>
          <a:p>
            <a:pPr marL="742950" lvl="1" indent="-285750"/>
            <a:r>
              <a:rPr lang="en-US" sz="2600" dirty="0"/>
              <a:t>Use if student needs to retest</a:t>
            </a:r>
          </a:p>
          <a:p>
            <a:pPr marL="742950" lvl="1" indent="-285750"/>
            <a:r>
              <a:rPr lang="en-US" sz="2600" dirty="0"/>
              <a:t>Bubble student’s information exactly as in</a:t>
            </a:r>
            <a:r>
              <a:rPr lang="en-US" sz="2600" dirty="0">
                <a:latin typeface="Arial" panose="020B0604020202020204" pitchFamily="34" charset="0"/>
                <a:cs typeface="Arial" panose="020B0604020202020204" pitchFamily="34" charset="0"/>
              </a:rPr>
              <a:t> PIMS </a:t>
            </a:r>
          </a:p>
          <a:p>
            <a:pPr marL="742950" lvl="1" indent="-285750"/>
            <a:r>
              <a:rPr lang="en-US" sz="2600" dirty="0"/>
              <a:t>If needed, PIMS information should be corrected after administration</a:t>
            </a:r>
            <a:endParaRPr lang="en-US" sz="2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600" dirty="0">
                <a:latin typeface="Arial" panose="020B0604020202020204" pitchFamily="34" charset="0"/>
                <a:cs typeface="Arial" panose="020B0604020202020204" pitchFamily="34" charset="0"/>
              </a:rPr>
              <a:t>Do Not Score – place over student precode label when needed.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dirty="0"/>
          </a:p>
        </p:txBody>
      </p:sp>
    </p:spTree>
    <p:extLst>
      <p:ext uri="{BB962C8B-B14F-4D97-AF65-F5344CB8AC3E}">
        <p14:creationId xmlns:p14="http://schemas.microsoft.com/office/powerpoint/2010/main" val="37690055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681037"/>
            <a:ext cx="10515600" cy="1461271"/>
          </a:xfrm>
        </p:spPr>
        <p:txBody>
          <a:bodyPr>
            <a:normAutofit/>
          </a:bodyPr>
          <a:lstStyle/>
          <a:p>
            <a:r>
              <a:rPr lang="en-US" dirty="0"/>
              <a:t>Answer Booklets: </a:t>
            </a:r>
            <a:br>
              <a:rPr lang="en-US" dirty="0"/>
            </a:br>
            <a:r>
              <a:rPr lang="en-US" dirty="0"/>
              <a:t>Demographic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2873829"/>
            <a:ext cx="10515600" cy="3303134"/>
          </a:xfrm>
        </p:spPr>
        <p:txBody>
          <a:bodyPr/>
          <a:lstStyle/>
          <a:p>
            <a:pPr marL="285750" indent="-285750">
              <a:buFont typeface="Arial" panose="020B0604020202020204" pitchFamily="34" charset="0"/>
              <a:buChar char="•"/>
            </a:pPr>
            <a:r>
              <a:rPr lang="en-US" sz="3600" dirty="0"/>
              <a:t>Complete Items 1-3 in answer booklet or  combined test/answer booklet only if using district/school label.</a:t>
            </a:r>
          </a:p>
          <a:p>
            <a:pPr marL="285750" indent="-285750"/>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51</a:t>
            </a:fld>
            <a:endParaRPr lang="en-US" dirty="0"/>
          </a:p>
        </p:txBody>
      </p:sp>
    </p:spTree>
    <p:extLst>
      <p:ext uri="{BB962C8B-B14F-4D97-AF65-F5344CB8AC3E}">
        <p14:creationId xmlns:p14="http://schemas.microsoft.com/office/powerpoint/2010/main" val="4066502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a:xfrm>
            <a:off x="838200" y="681037"/>
            <a:ext cx="10515600" cy="1441677"/>
          </a:xfrm>
        </p:spPr>
        <p:txBody>
          <a:bodyPr>
            <a:normAutofit/>
          </a:bodyPr>
          <a:lstStyle/>
          <a:p>
            <a:r>
              <a:rPr lang="en-US" dirty="0"/>
              <a:t>Answer Booklets: </a:t>
            </a:r>
            <a:br>
              <a:rPr lang="en-US" dirty="0"/>
            </a:br>
            <a:r>
              <a:rPr lang="en-US" dirty="0"/>
              <a:t>Accommodations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2978331"/>
            <a:ext cx="10515600" cy="3198632"/>
          </a:xfrm>
        </p:spPr>
        <p:txBody>
          <a:bodyPr/>
          <a:lstStyle/>
          <a:p>
            <a:pPr marL="285750" indent="-285750">
              <a:buFont typeface="Arial" panose="020B0604020202020204" pitchFamily="34" charset="0"/>
              <a:buChar char="•"/>
            </a:pPr>
            <a:r>
              <a:rPr lang="en-US" sz="3600" dirty="0"/>
              <a:t>Complete Items 4-7 in answer booklet or  combined test/answer booklet for any student receiving Accommodations.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HAC.  </a:t>
            </a:r>
          </a:p>
          <a:p>
            <a:pPr marL="0" indent="0">
              <a:buNone/>
            </a:pPr>
            <a:r>
              <a:rPr lang="en-US" sz="3600" dirty="0"/>
              <a:t> </a:t>
            </a:r>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52</a:t>
            </a:fld>
            <a:endParaRPr lang="en-US" dirty="0"/>
          </a:p>
        </p:txBody>
      </p:sp>
    </p:spTree>
    <p:extLst>
      <p:ext uri="{BB962C8B-B14F-4D97-AF65-F5344CB8AC3E}">
        <p14:creationId xmlns:p14="http://schemas.microsoft.com/office/powerpoint/2010/main" val="39758666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dirty="0"/>
          </a:p>
        </p:txBody>
      </p:sp>
    </p:spTree>
    <p:extLst>
      <p:ext uri="{BB962C8B-B14F-4D97-AF65-F5344CB8AC3E}">
        <p14:creationId xmlns:p14="http://schemas.microsoft.com/office/powerpoint/2010/main" val="34167504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Directions for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DFAs for specific directions which are read to students </a:t>
            </a:r>
          </a:p>
          <a:p>
            <a:pPr marL="285750" indent="-285750">
              <a:buFont typeface="Arial" panose="020B0604020202020204" pitchFamily="34" charset="0"/>
              <a:buChar char="•"/>
            </a:pPr>
            <a:r>
              <a:rPr lang="en-US" sz="3600" dirty="0"/>
              <a:t>PSSA</a:t>
            </a:r>
          </a:p>
          <a:p>
            <a:pPr marL="742950" lvl="1" indent="-285750"/>
            <a:r>
              <a:rPr lang="en-US" sz="3200" dirty="0">
                <a:latin typeface="Arial" panose="020B0604020202020204" pitchFamily="34" charset="0"/>
                <a:cs typeface="Arial" panose="020B0604020202020204" pitchFamily="34" charset="0"/>
              </a:rPr>
              <a:t>Separate paper/pencil DFAs for each content area</a:t>
            </a:r>
          </a:p>
          <a:p>
            <a:pPr marL="742950" lvl="1" indent="-285750"/>
            <a:r>
              <a:rPr lang="en-US" sz="3200" dirty="0"/>
              <a:t>Spanish DFAs for mathematics and science</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Keystone</a:t>
            </a:r>
          </a:p>
          <a:p>
            <a:pPr marL="742950" lvl="1" indent="-285750"/>
            <a:r>
              <a:rPr lang="en-US" sz="3200" dirty="0"/>
              <a:t>Single paper/pencil DFA for all three content areas</a:t>
            </a:r>
          </a:p>
          <a:p>
            <a:pPr marL="742950" lvl="1" indent="-285750"/>
            <a:r>
              <a:rPr lang="en-US" sz="3200" dirty="0"/>
              <a:t>Spanish DFAs for Algebra I and Biology</a:t>
            </a:r>
          </a:p>
          <a:p>
            <a:pPr marL="742950" lvl="1" indent="-285750">
              <a:buFont typeface="Courier New" panose="02070309020205020404" pitchFamily="49" charset="0"/>
              <a:buChar char="o"/>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dirty="0"/>
          </a:p>
        </p:txBody>
      </p:sp>
    </p:spTree>
    <p:extLst>
      <p:ext uri="{BB962C8B-B14F-4D97-AF65-F5344CB8AC3E}">
        <p14:creationId xmlns:p14="http://schemas.microsoft.com/office/powerpoint/2010/main" val="21287710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55</a:t>
            </a:fld>
            <a:endParaRPr lang="en-US" dirty="0"/>
          </a:p>
        </p:txBody>
      </p:sp>
    </p:spTree>
    <p:extLst>
      <p:ext uri="{BB962C8B-B14F-4D97-AF65-F5344CB8AC3E}">
        <p14:creationId xmlns:p14="http://schemas.microsoft.com/office/powerpoint/2010/main" val="10392795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Code of Conduct</a:t>
            </a:r>
          </a:p>
          <a:p>
            <a:pPr marL="285750" indent="-285750">
              <a:buFont typeface="Arial" panose="020B0604020202020204" pitchFamily="34" charset="0"/>
              <a:buChar char="•"/>
            </a:pPr>
            <a:r>
              <a:rPr lang="en-US" sz="3600" dirty="0"/>
              <a:t>General student participation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Accommodations </a:t>
            </a:r>
          </a:p>
          <a:p>
            <a:pPr marL="285750" indent="-285750">
              <a:buFont typeface="Arial" panose="020B0604020202020204" pitchFamily="34" charset="0"/>
              <a:buChar char="•"/>
            </a:pPr>
            <a:r>
              <a:rPr lang="en-US" sz="3600" dirty="0"/>
              <a:t>Non-assessed students including religious opt-outs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dirty="0"/>
          </a:p>
        </p:txBody>
      </p:sp>
    </p:spTree>
    <p:extLst>
      <p:ext uri="{BB962C8B-B14F-4D97-AF65-F5344CB8AC3E}">
        <p14:creationId xmlns:p14="http://schemas.microsoft.com/office/powerpoint/2010/main" val="4889043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TAs or Proctors should review the Code of Conduct with all students prior to test administration. </a:t>
            </a:r>
          </a:p>
          <a:p>
            <a:pPr marL="285750" indent="-285750">
              <a:buFont typeface="Arial" panose="020B0604020202020204" pitchFamily="34" charset="0"/>
              <a:buChar char="•"/>
            </a:pPr>
            <a:r>
              <a:rPr lang="en-US" sz="3600" dirty="0"/>
              <a:t>S</a:t>
            </a:r>
            <a:r>
              <a:rPr lang="en-US" sz="3600" dirty="0">
                <a:latin typeface="Arial" panose="020B0604020202020204" pitchFamily="34" charset="0"/>
                <a:cs typeface="Arial" panose="020B0604020202020204" pitchFamily="34" charset="0"/>
              </a:rPr>
              <a:t>tudents will bubble acknowledgement of the Code of Conduct on the front cover of the answer booklet prior to each Keystone Exam or PSSA assessment. </a:t>
            </a:r>
          </a:p>
          <a:p>
            <a:pPr marL="285750" indent="-285750">
              <a:buFont typeface="Arial" panose="020B0604020202020204" pitchFamily="34" charset="0"/>
              <a:buChar char="•"/>
            </a:pPr>
            <a:r>
              <a:rPr lang="en-US" sz="3600" dirty="0"/>
              <a:t>Copy provided in HAC.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dirty="0"/>
          </a:p>
        </p:txBody>
      </p:sp>
    </p:spTree>
    <p:extLst>
      <p:ext uri="{BB962C8B-B14F-4D97-AF65-F5344CB8AC3E}">
        <p14:creationId xmlns:p14="http://schemas.microsoft.com/office/powerpoint/2010/main" val="25794999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in Keystone Exam trigger courses participate for federal accountability by the end of grade 11. </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58</a:t>
            </a:fld>
            <a:endParaRPr lang="en-US" dirty="0"/>
          </a:p>
        </p:txBody>
      </p:sp>
    </p:spTree>
    <p:extLst>
      <p:ext uri="{BB962C8B-B14F-4D97-AF65-F5344CB8AC3E}">
        <p14:creationId xmlns:p14="http://schemas.microsoft.com/office/powerpoint/2010/main" val="34187167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dirty="0"/>
              <a:t>Home schooled students</a:t>
            </a:r>
          </a:p>
          <a:p>
            <a:pPr marL="742950" lvl="1" indent="-285750"/>
            <a:r>
              <a:rPr lang="en-US" sz="3200" dirty="0">
                <a:latin typeface="Arial" panose="020B0604020202020204" pitchFamily="34" charset="0"/>
                <a:cs typeface="Arial" panose="020B0604020202020204" pitchFamily="34" charset="0"/>
              </a:rPr>
              <a:t>First year English Learner students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dirty="0"/>
          </a:p>
        </p:txBody>
      </p:sp>
    </p:spTree>
    <p:extLst>
      <p:ext uri="{BB962C8B-B14F-4D97-AF65-F5344CB8AC3E}">
        <p14:creationId xmlns:p14="http://schemas.microsoft.com/office/powerpoint/2010/main" val="986596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16719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Religious Opt-outs</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Required documentation:</a:t>
            </a:r>
          </a:p>
          <a:p>
            <a:pPr marL="742950" lvl="1" indent="-285750"/>
            <a:r>
              <a:rPr lang="en-US" sz="3200" dirty="0">
                <a:latin typeface="Arial" panose="020B0604020202020204" pitchFamily="34" charset="0"/>
                <a:cs typeface="Arial" panose="020B0604020202020204" pitchFamily="34" charset="0"/>
              </a:rPr>
              <a:t>Written district procedures for religious opt out</a:t>
            </a:r>
          </a:p>
          <a:p>
            <a:pPr marL="742950" lvl="1" indent="-285750"/>
            <a:r>
              <a:rPr lang="en-US" sz="3200" dirty="0">
                <a:latin typeface="Arial" panose="020B0604020202020204" pitchFamily="34" charset="0"/>
                <a:cs typeface="Arial" panose="020B0604020202020204" pitchFamily="34" charset="0"/>
              </a:rPr>
              <a:t>Copies of parent requests to view the exams</a:t>
            </a:r>
          </a:p>
          <a:p>
            <a:pPr marL="742950" lvl="1" indent="-285750"/>
            <a:r>
              <a:rPr lang="en-US" sz="3200" dirty="0"/>
              <a:t>Copies of parent signed confidentiality statements</a:t>
            </a:r>
          </a:p>
          <a:p>
            <a:pPr marL="742950" lvl="1" indent="-285750"/>
            <a:r>
              <a:rPr lang="en-US" sz="3200" dirty="0">
                <a:latin typeface="Arial" panose="020B0604020202020204" pitchFamily="34" charset="0"/>
                <a:cs typeface="Arial" panose="020B0604020202020204" pitchFamily="34" charset="0"/>
              </a:rPr>
              <a:t>Copies of written parent request</a:t>
            </a:r>
            <a:r>
              <a:rPr lang="en-US" sz="3200" dirty="0"/>
              <a:t>s to opt their child out of testing once exams have been viewed</a:t>
            </a:r>
            <a:endParaRPr lang="en-US" sz="3200" dirty="0">
              <a:latin typeface="Arial" panose="020B0604020202020204" pitchFamily="34" charset="0"/>
              <a:cs typeface="Arial" panose="020B0604020202020204" pitchFamily="34" charset="0"/>
            </a:endParaRPr>
          </a:p>
          <a:p>
            <a:pPr marL="742950" lvl="1" indent="-285750"/>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60</a:t>
            </a:fld>
            <a:endParaRPr lang="en-US" dirty="0"/>
          </a:p>
        </p:txBody>
      </p:sp>
    </p:spTree>
    <p:extLst>
      <p:ext uri="{BB962C8B-B14F-4D97-AF65-F5344CB8AC3E}">
        <p14:creationId xmlns:p14="http://schemas.microsoft.com/office/powerpoint/2010/main" val="15139990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a:p>
        </p:txBody>
      </p:sp>
    </p:spTree>
    <p:extLst>
      <p:ext uri="{BB962C8B-B14F-4D97-AF65-F5344CB8AC3E}">
        <p14:creationId xmlns:p14="http://schemas.microsoft.com/office/powerpoint/2010/main" val="31395627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Accommodations: </a:t>
            </a:r>
            <a:br>
              <a:rPr lang="en-US" dirty="0"/>
            </a:br>
            <a:r>
              <a:rPr lang="en-US" dirty="0"/>
              <a:t>Unique Assurance Process – 1</a:t>
            </a:r>
            <a:r>
              <a:rPr lang="en-US" sz="3600" dirty="0"/>
              <a:t>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000" dirty="0">
                <a:latin typeface="Arial" panose="020B0604020202020204" pitchFamily="34" charset="0"/>
                <a:cs typeface="Arial" panose="020B0604020202020204" pitchFamily="34" charset="0"/>
              </a:rPr>
              <a:t>Submit Unique Accommodations Assurances </a:t>
            </a:r>
            <a:r>
              <a:rPr lang="en-US" sz="3000" dirty="0"/>
              <a:t>only for accommodations indicated in Table A of the Accommodations Manual</a:t>
            </a:r>
          </a:p>
          <a:p>
            <a:pPr marL="285750" indent="-285750">
              <a:buFont typeface="Arial" panose="020B0604020202020204" pitchFamily="34" charset="0"/>
              <a:buChar char="•"/>
            </a:pPr>
            <a:r>
              <a:rPr lang="en-US" sz="3000" dirty="0"/>
              <a:t>Assurance process</a:t>
            </a:r>
          </a:p>
          <a:p>
            <a:pPr marL="742950" lvl="1" indent="-285750"/>
            <a:r>
              <a:rPr lang="en-US" sz="2600" dirty="0"/>
              <a:t>Submit to PDE via Survey Monkey link at least 6 weeks in advance of testing.</a:t>
            </a:r>
          </a:p>
          <a:p>
            <a:pPr marL="742950" lvl="1" indent="-285750"/>
            <a:r>
              <a:rPr lang="en-US" sz="2600" dirty="0">
                <a:effectLst/>
              </a:rPr>
              <a:t>PDE will send a submission receipt within 6 business days. Retain submission receipt for monitoring with the SAC.</a:t>
            </a:r>
          </a:p>
          <a:p>
            <a:pPr marL="742950" lvl="1" indent="-285750"/>
            <a:r>
              <a:rPr lang="en-US" sz="2600" dirty="0"/>
              <a:t>PDE will contact the submitter only if there are questions or concerns. </a:t>
            </a:r>
            <a:endParaRPr lang="en-US" sz="2600" dirty="0">
              <a:effectLst/>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dirty="0"/>
          </a:p>
        </p:txBody>
      </p:sp>
    </p:spTree>
    <p:extLst>
      <p:ext uri="{BB962C8B-B14F-4D97-AF65-F5344CB8AC3E}">
        <p14:creationId xmlns:p14="http://schemas.microsoft.com/office/powerpoint/2010/main" val="11363645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17722F-F7F4-EC18-3305-D6B906E7B4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621942-1AB7-74A7-D18A-B084E1B83EB9}"/>
              </a:ext>
            </a:extLst>
          </p:cNvPr>
          <p:cNvSpPr>
            <a:spLocks noGrp="1"/>
          </p:cNvSpPr>
          <p:nvPr>
            <p:ph type="title"/>
          </p:nvPr>
        </p:nvSpPr>
        <p:spPr/>
        <p:txBody>
          <a:bodyPr>
            <a:normAutofit/>
          </a:bodyPr>
          <a:lstStyle/>
          <a:p>
            <a:r>
              <a:rPr lang="en-US" dirty="0"/>
              <a:t>Accommodations: </a:t>
            </a:r>
            <a:br>
              <a:rPr lang="en-US" dirty="0"/>
            </a:br>
            <a:r>
              <a:rPr lang="en-US" dirty="0"/>
              <a:t>Unique Assurance Process – 2</a:t>
            </a:r>
            <a:r>
              <a:rPr lang="en-US" sz="3600" dirty="0"/>
              <a:t>  </a:t>
            </a:r>
          </a:p>
        </p:txBody>
      </p:sp>
      <p:sp>
        <p:nvSpPr>
          <p:cNvPr id="3" name="Content Placeholder 2">
            <a:extLst>
              <a:ext uri="{FF2B5EF4-FFF2-40B4-BE49-F238E27FC236}">
                <a16:creationId xmlns:a16="http://schemas.microsoft.com/office/drawing/2014/main" id="{A91163BF-E16C-3CAA-83E4-90AFD07B0D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000" dirty="0"/>
              <a:t>Accommodations </a:t>
            </a:r>
            <a:r>
              <a:rPr lang="en-US" sz="3000" dirty="0">
                <a:latin typeface="Arial" panose="020B0604020202020204" pitchFamily="34" charset="0"/>
                <a:cs typeface="Arial" panose="020B0604020202020204" pitchFamily="34" charset="0"/>
              </a:rPr>
              <a:t>Manual provides additional guidance.</a:t>
            </a:r>
          </a:p>
          <a:p>
            <a:pPr marL="285750" indent="-285750">
              <a:buFont typeface="Arial" panose="020B0604020202020204" pitchFamily="34" charset="0"/>
              <a:buChar char="•"/>
            </a:pPr>
            <a:r>
              <a:rPr lang="en-US" sz="3000" dirty="0"/>
              <a:t>Email: </a:t>
            </a:r>
            <a:r>
              <a:rPr lang="en-US" sz="3000" dirty="0">
                <a:hlinkClick r:id="rId3"/>
              </a:rPr>
              <a:t>ra-eduniqueaccom@pa.gov</a:t>
            </a:r>
            <a:r>
              <a:rPr lang="en-US" sz="3000" dirty="0"/>
              <a:t> </a:t>
            </a:r>
          </a:p>
          <a:p>
            <a:pPr marL="0" indent="0">
              <a:buNone/>
            </a:pPr>
            <a:endParaRPr lang="en-US" dirty="0"/>
          </a:p>
        </p:txBody>
      </p:sp>
      <p:sp>
        <p:nvSpPr>
          <p:cNvPr id="5" name="Slide Number Placeholder 4">
            <a:extLst>
              <a:ext uri="{FF2B5EF4-FFF2-40B4-BE49-F238E27FC236}">
                <a16:creationId xmlns:a16="http://schemas.microsoft.com/office/drawing/2014/main" id="{BEABC166-97F7-715A-ED21-954905BE36A2}"/>
              </a:ext>
            </a:extLst>
          </p:cNvPr>
          <p:cNvSpPr>
            <a:spLocks noGrp="1"/>
          </p:cNvSpPr>
          <p:nvPr>
            <p:ph type="sldNum" sz="quarter" idx="12"/>
          </p:nvPr>
        </p:nvSpPr>
        <p:spPr/>
        <p:txBody>
          <a:bodyPr/>
          <a:lstStyle/>
          <a:p>
            <a:fld id="{B24F5015-3417-4B27-A586-E4CCF4D77832}" type="slidenum">
              <a:rPr lang="en-US" smtClean="0"/>
              <a:t>63</a:t>
            </a:fld>
            <a:endParaRPr lang="en-US" dirty="0"/>
          </a:p>
        </p:txBody>
      </p:sp>
    </p:spTree>
    <p:extLst>
      <p:ext uri="{BB962C8B-B14F-4D97-AF65-F5344CB8AC3E}">
        <p14:creationId xmlns:p14="http://schemas.microsoft.com/office/powerpoint/2010/main" val="2780260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br>
              <a:rPr lang="en-US" dirty="0"/>
            </a:br>
            <a:r>
              <a:rPr lang="en-US" dirty="0"/>
              <a:t>Rosters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should provide TAs with a list of students receiving accommodations </a:t>
            </a:r>
            <a:r>
              <a:rPr lang="en-US" sz="3200" dirty="0">
                <a:latin typeface="Arial" panose="020B0604020202020204" pitchFamily="34" charset="0"/>
                <a:cs typeface="Arial" panose="020B0604020202020204" pitchFamily="34" charset="0"/>
              </a:rPr>
              <a:t>at least a week in advance. </a:t>
            </a:r>
          </a:p>
          <a:p>
            <a:pPr marL="285750" indent="-285750">
              <a:buFont typeface="Arial" panose="020B0604020202020204" pitchFamily="34" charset="0"/>
              <a:buChar char="•"/>
            </a:pPr>
            <a:r>
              <a:rPr lang="en-US" sz="3200" dirty="0"/>
              <a:t>TAs should ensure proper accommodations are noted  on the roster. </a:t>
            </a:r>
          </a:p>
          <a:p>
            <a:pPr marL="285750" indent="-285750">
              <a:buFont typeface="Arial" panose="020B0604020202020204" pitchFamily="34" charset="0"/>
              <a:buChar char="•"/>
            </a:pPr>
            <a:r>
              <a:rPr lang="en-US" sz="3200" dirty="0"/>
              <a:t>TAs should ensure students receive the proper 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64</a:t>
            </a:fld>
            <a:endParaRPr lang="en-US"/>
          </a:p>
        </p:txBody>
      </p:sp>
    </p:spTree>
    <p:extLst>
      <p:ext uri="{BB962C8B-B14F-4D97-AF65-F5344CB8AC3E}">
        <p14:creationId xmlns:p14="http://schemas.microsoft.com/office/powerpoint/2010/main" val="26314498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effectLst/>
              </a:rPr>
              <a:t>SAC should ensure all TAs providing read aloud and scribing accommodations to students follow the Read Aloud and Scribing Guidelines for Operational Assessments. </a:t>
            </a:r>
          </a:p>
          <a:p>
            <a:pPr marL="285750" indent="-285750">
              <a:buFont typeface="Arial" panose="020B0604020202020204" pitchFamily="34" charset="0"/>
              <a:buChar char="•"/>
            </a:pPr>
            <a:r>
              <a:rPr lang="en-US" sz="3200" dirty="0">
                <a:effectLst/>
              </a:rPr>
              <a:t>Any approved devices used for accommodations must be in lockdown mode prior to the beginning of test administration.</a:t>
            </a:r>
          </a:p>
          <a:p>
            <a:pPr marL="285750" indent="-285750">
              <a:buFont typeface="Arial" panose="020B0604020202020204" pitchFamily="34" charset="0"/>
              <a:buChar char="•"/>
            </a:pPr>
            <a:r>
              <a:rPr lang="en-US" sz="3200" dirty="0"/>
              <a:t>Consult the </a:t>
            </a:r>
            <a:r>
              <a:rPr lang="en-US" sz="3200" dirty="0">
                <a:solidFill>
                  <a:srgbClr val="0070C0"/>
                </a:solidFill>
                <a:effectLst/>
                <a:hlinkClick r:id="rId3">
                  <a:extLst>
                    <a:ext uri="{A12FA001-AC4F-418D-AE19-62706E023703}">
                      <ahyp:hlinkClr xmlns:ahyp="http://schemas.microsoft.com/office/drawing/2018/hyperlinkcolor" val="tx"/>
                    </a:ext>
                  </a:extLst>
                </a:hlinkClick>
              </a:rPr>
              <a:t>Accommodations Webpage</a:t>
            </a:r>
            <a:r>
              <a:rPr lang="en-US" sz="3200" dirty="0">
                <a:solidFill>
                  <a:srgbClr val="0070C0"/>
                </a:solidFill>
                <a:effectLst/>
              </a:rPr>
              <a:t> </a:t>
            </a:r>
            <a:r>
              <a:rPr lang="en-US" sz="3200" dirty="0">
                <a:effectLst/>
              </a:rPr>
              <a:t>for additional information.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65</a:t>
            </a:fld>
            <a:endParaRPr lang="en-US"/>
          </a:p>
        </p:txBody>
      </p:sp>
    </p:spTree>
    <p:extLst>
      <p:ext uri="{BB962C8B-B14F-4D97-AF65-F5344CB8AC3E}">
        <p14:creationId xmlns:p14="http://schemas.microsoft.com/office/powerpoint/2010/main" val="1815965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Electronic Devices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66</a:t>
            </a:fld>
            <a:endParaRPr lang="en-US"/>
          </a:p>
        </p:txBody>
      </p:sp>
    </p:spTree>
    <p:extLst>
      <p:ext uri="{BB962C8B-B14F-4D97-AF65-F5344CB8AC3E}">
        <p14:creationId xmlns:p14="http://schemas.microsoft.com/office/powerpoint/2010/main" val="271874245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Prior to test administration, TAs must collect ALL unapproved electronic devices including cell phones, smart phones, smart watches, cameras, etc. </a:t>
            </a:r>
          </a:p>
          <a:p>
            <a:pPr marL="285750" indent="-285750">
              <a:buFont typeface="Arial" panose="020B0604020202020204" pitchFamily="34" charset="0"/>
              <a:buChar char="•"/>
            </a:pPr>
            <a:r>
              <a:rPr lang="en-US" dirty="0"/>
              <a:t>Report students possessing or using an unapproved electronic device to SAC immediately. </a:t>
            </a:r>
          </a:p>
          <a:p>
            <a:pPr marL="285750" indent="-285750">
              <a:buFont typeface="Arial" panose="020B0604020202020204" pitchFamily="34" charset="0"/>
              <a:buChar char="•"/>
            </a:pPr>
            <a:r>
              <a:rPr lang="en-US" dirty="0"/>
              <a:t>The SAC will confiscate the device and report test security violation to the DAC. </a:t>
            </a:r>
          </a:p>
          <a:p>
            <a:pPr marL="285750" indent="-285750">
              <a:buFont typeface="Arial" panose="020B0604020202020204" pitchFamily="34" charset="0"/>
              <a:buChar char="•"/>
            </a:pPr>
            <a:r>
              <a:rPr lang="en-US" dirty="0"/>
              <a:t>The DAC or SAC will report the violation to PDE. </a:t>
            </a:r>
          </a:p>
          <a:p>
            <a:pPr marL="285750" indent="-285750">
              <a:buFont typeface="Arial" panose="020B0604020202020204" pitchFamily="34" charset="0"/>
              <a:buChar char="•"/>
            </a:pPr>
            <a:r>
              <a:rPr lang="en-US" dirty="0"/>
              <a:t>The DAC or SAC should obtain parent permission to view the device and determine if any secure material is stored on the device.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67</a:t>
            </a:fld>
            <a:endParaRPr lang="en-US"/>
          </a:p>
        </p:txBody>
      </p:sp>
    </p:spTree>
    <p:extLst>
      <p:ext uri="{BB962C8B-B14F-4D97-AF65-F5344CB8AC3E}">
        <p14:creationId xmlns:p14="http://schemas.microsoft.com/office/powerpoint/2010/main" val="6204836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possessing or using an unapproved electronic device during testing must re-take the assessment by the end of the makeup testing window using a different form of the test.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 SAC will place a Do Not Score label over the original pre-code label, place a school/district label on an answer booklet </a:t>
            </a:r>
            <a:r>
              <a:rPr lang="en-US" b="1" dirty="0">
                <a:latin typeface="Arial" panose="020B0604020202020204" pitchFamily="34" charset="0"/>
                <a:cs typeface="Arial" panose="020B0604020202020204" pitchFamily="34" charset="0"/>
              </a:rPr>
              <a:t>with a different Form Number</a:t>
            </a:r>
            <a:r>
              <a:rPr lang="en-US" dirty="0">
                <a:latin typeface="Arial" panose="020B0604020202020204" pitchFamily="34" charset="0"/>
                <a:cs typeface="Arial" panose="020B0604020202020204" pitchFamily="34" charset="0"/>
              </a:rPr>
              <a:t>, bubble the student’s information exactly as listed in PIMS. Return all booklets to DRC for processing.</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See HAC for additional guidance.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68</a:t>
            </a:fld>
            <a:endParaRPr lang="en-US"/>
          </a:p>
        </p:txBody>
      </p:sp>
    </p:spTree>
    <p:extLst>
      <p:ext uri="{BB962C8B-B14F-4D97-AF65-F5344CB8AC3E}">
        <p14:creationId xmlns:p14="http://schemas.microsoft.com/office/powerpoint/2010/main" val="6753873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7CD8A-755E-4FF8-3560-0C87D00D3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72C1D-E620-89F5-E5C8-FA3AE42D0985}"/>
              </a:ext>
            </a:extLst>
          </p:cNvPr>
          <p:cNvSpPr>
            <a:spLocks noGrp="1"/>
          </p:cNvSpPr>
          <p:nvPr>
            <p:ph type="title"/>
          </p:nvPr>
        </p:nvSpPr>
        <p:spPr/>
        <p:txBody>
          <a:bodyPr>
            <a:normAutofit/>
          </a:bodyPr>
          <a:lstStyle/>
          <a:p>
            <a:r>
              <a:rPr lang="en-US" dirty="0"/>
              <a:t>Electronic Devices – 3 </a:t>
            </a:r>
          </a:p>
        </p:txBody>
      </p:sp>
      <p:sp>
        <p:nvSpPr>
          <p:cNvPr id="3" name="Content Placeholder 2">
            <a:extLst>
              <a:ext uri="{FF2B5EF4-FFF2-40B4-BE49-F238E27FC236}">
                <a16:creationId xmlns:a16="http://schemas.microsoft.com/office/drawing/2014/main" id="{00EC43E0-FD49-40D3-A4DA-F2BF429F318C}"/>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effectLst/>
              </a:rPr>
              <a:t>Students who use a cellphone as a medical device (e.g., glucose monitoring) may have the device on their desk and must sit in close proximity to the TA. </a:t>
            </a:r>
          </a:p>
          <a:p>
            <a:pPr marL="285750" indent="-285750">
              <a:buFont typeface="Arial" panose="020B0604020202020204" pitchFamily="34" charset="0"/>
              <a:buChar char="•"/>
            </a:pPr>
            <a:r>
              <a:rPr lang="en-US" dirty="0">
                <a:effectLst/>
              </a:rPr>
              <a:t>TAs must carefully monitor the student to ensure the student does not access the phone. </a:t>
            </a:r>
            <a:r>
              <a:rPr lang="en-US" dirty="0"/>
              <a:t>SAC should complete and submit Unique Assurance Form prior to testing. </a:t>
            </a:r>
            <a:endParaRPr lang="en-US" dirty="0">
              <a:effectLst/>
            </a:endParaRPr>
          </a:p>
        </p:txBody>
      </p:sp>
      <p:sp>
        <p:nvSpPr>
          <p:cNvPr id="5" name="Slide Number Placeholder 4">
            <a:extLst>
              <a:ext uri="{FF2B5EF4-FFF2-40B4-BE49-F238E27FC236}">
                <a16:creationId xmlns:a16="http://schemas.microsoft.com/office/drawing/2014/main" id="{C6B09FE2-2FD9-AA98-E098-14D68C57A047}"/>
              </a:ext>
            </a:extLst>
          </p:cNvPr>
          <p:cNvSpPr>
            <a:spLocks noGrp="1"/>
          </p:cNvSpPr>
          <p:nvPr>
            <p:ph type="sldNum" sz="quarter" idx="12"/>
          </p:nvPr>
        </p:nvSpPr>
        <p:spPr/>
        <p:txBody>
          <a:bodyPr/>
          <a:lstStyle/>
          <a:p>
            <a:fld id="{B24F5015-3417-4B27-A586-E4CCF4D77832}" type="slidenum">
              <a:rPr lang="en-US" smtClean="0"/>
              <a:t>69</a:t>
            </a:fld>
            <a:endParaRPr lang="en-US"/>
          </a:p>
        </p:txBody>
      </p:sp>
    </p:spTree>
    <p:extLst>
      <p:ext uri="{BB962C8B-B14F-4D97-AF65-F5344CB8AC3E}">
        <p14:creationId xmlns:p14="http://schemas.microsoft.com/office/powerpoint/2010/main" val="3747162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r>
              <a:rPr lang="en-US" sz="3600" dirty="0"/>
              <a:t>PDE – Pennsylvania Department of Education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latin typeface="Arial" panose="020B0604020202020204" pitchFamily="34" charset="0"/>
                <a:cs typeface="Arial" panose="020B0604020202020204" pitchFamily="34" charset="0"/>
              </a:rPr>
              <a:t>Paper/Pencil </a:t>
            </a:r>
          </a:p>
          <a:p>
            <a:pPr marL="742950" lvl="1" indent="-285750"/>
            <a:r>
              <a:rPr lang="en-US" sz="3200" dirty="0"/>
              <a:t>Spanish</a:t>
            </a:r>
            <a:endParaRPr lang="en-US"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DRC – Data Recognition Corporation </a:t>
            </a:r>
          </a:p>
          <a:p>
            <a:pPr marL="285750" indent="-285750">
              <a:buFont typeface="Arial" panose="020B0604020202020204" pitchFamily="34" charset="0"/>
              <a:buChar char="•"/>
            </a:pPr>
            <a:r>
              <a:rPr lang="en-US" sz="3600" dirty="0"/>
              <a:t>PSTAT – Pennsylvania State Test Administrator Training</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dirty="0"/>
          </a:p>
        </p:txBody>
      </p:sp>
    </p:spTree>
    <p:extLst>
      <p:ext uri="{BB962C8B-B14F-4D97-AF65-F5344CB8AC3E}">
        <p14:creationId xmlns:p14="http://schemas.microsoft.com/office/powerpoint/2010/main" val="35072521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Calculators</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70</a:t>
            </a:fld>
            <a:endParaRPr lang="en-US" dirty="0"/>
          </a:p>
        </p:txBody>
      </p:sp>
    </p:spTree>
    <p:extLst>
      <p:ext uri="{BB962C8B-B14F-4D97-AF65-F5344CB8AC3E}">
        <p14:creationId xmlns:p14="http://schemas.microsoft.com/office/powerpoint/2010/main" val="2902388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PDE 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70C0"/>
                </a:solidFill>
                <a:hlinkClick r:id="rId2">
                  <a:extLst>
                    <a:ext uri="{A12FA001-AC4F-418D-AE19-62706E023703}">
                      <ahyp:hlinkClr xmlns:ahyp="http://schemas.microsoft.com/office/drawing/2018/hyperlinkcolor" val="tx"/>
                    </a:ext>
                  </a:extLst>
                </a:hlinkClick>
              </a:rPr>
              <a:t>PDE Calculator Policy</a:t>
            </a:r>
            <a:r>
              <a:rPr lang="en-US" dirty="0">
                <a:solidFill>
                  <a:srgbClr val="0070C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set every device to factory settings before and after each test session.  </a:t>
            </a:r>
          </a:p>
          <a:p>
            <a:r>
              <a:rPr lang="en-US" dirty="0"/>
              <a:t>Students are not to be assigned either task.</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71</a:t>
            </a:fld>
            <a:endParaRPr lang="en-US" dirty="0"/>
          </a:p>
        </p:txBody>
      </p:sp>
    </p:spTree>
    <p:extLst>
      <p:ext uri="{BB962C8B-B14F-4D97-AF65-F5344CB8AC3E}">
        <p14:creationId xmlns:p14="http://schemas.microsoft.com/office/powerpoint/2010/main" val="3385350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Non-calculator Questions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Non-calculator sections</a:t>
            </a:r>
          </a:p>
          <a:p>
            <a:r>
              <a:rPr lang="en-US" dirty="0"/>
              <a:t>Grade 3: entire assessment</a:t>
            </a:r>
          </a:p>
          <a:p>
            <a:r>
              <a:rPr lang="en-US" dirty="0"/>
              <a:t>Grades 4-8: questions 1 through 3</a:t>
            </a:r>
          </a:p>
          <a:p>
            <a:r>
              <a:rPr lang="en-US" sz="2800" dirty="0"/>
              <a:t>TAs must ensure students are not using a handheld calculator while answering these questions.</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72</a:t>
            </a:fld>
            <a:endParaRPr lang="en-US" dirty="0"/>
          </a:p>
        </p:txBody>
      </p:sp>
    </p:spTree>
    <p:extLst>
      <p:ext uri="{BB962C8B-B14F-4D97-AF65-F5344CB8AC3E}">
        <p14:creationId xmlns:p14="http://schemas.microsoft.com/office/powerpoint/2010/main" val="7667279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Calculators should be stored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73</a:t>
            </a:fld>
            <a:endParaRPr lang="en-US" dirty="0"/>
          </a:p>
        </p:txBody>
      </p:sp>
    </p:spTree>
    <p:extLst>
      <p:ext uri="{BB962C8B-B14F-4D97-AF65-F5344CB8AC3E}">
        <p14:creationId xmlns:p14="http://schemas.microsoft.com/office/powerpoint/2010/main" val="42700795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PSSA Mathematics:</a:t>
            </a:r>
            <a:br>
              <a:rPr lang="en-US" dirty="0"/>
            </a:br>
            <a:r>
              <a:rPr lang="en-US" dirty="0"/>
              <a:t>Calculator Permitted Questions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Grade </a:t>
            </a:r>
            <a:r>
              <a:rPr lang="en-US" dirty="0"/>
              <a:t>4-8: Once students have completed the non-calculator questions, 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74</a:t>
            </a:fld>
            <a:endParaRPr lang="en-US"/>
          </a:p>
        </p:txBody>
      </p:sp>
    </p:spTree>
    <p:extLst>
      <p:ext uri="{BB962C8B-B14F-4D97-AF65-F5344CB8AC3E}">
        <p14:creationId xmlns:p14="http://schemas.microsoft.com/office/powerpoint/2010/main" val="323169859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285750" indent="-285750"/>
            <a:endParaRPr lang="en-US" dirty="0"/>
          </a:p>
          <a:p>
            <a:pPr marL="457200" lvl="1" indent="0">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75</a:t>
            </a:fld>
            <a:endParaRPr lang="en-US"/>
          </a:p>
        </p:txBody>
      </p:sp>
    </p:spTree>
    <p:extLst>
      <p:ext uri="{BB962C8B-B14F-4D97-AF65-F5344CB8AC3E}">
        <p14:creationId xmlns:p14="http://schemas.microsoft.com/office/powerpoint/2010/main" val="21971273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Algebra I</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Computer Algebra System (CAS) capabilities, including TI Inspire CAS and Casio CAS may not be used. </a:t>
            </a:r>
          </a:p>
          <a:p>
            <a:pPr marL="0" indent="0">
              <a:buNone/>
            </a:pPr>
            <a:endParaRPr lang="en-US" dirty="0"/>
          </a:p>
          <a:p>
            <a:pPr marL="742950" lvl="1" indent="-285750"/>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76</a:t>
            </a:fld>
            <a:endParaRPr lang="en-US"/>
          </a:p>
        </p:txBody>
      </p:sp>
    </p:spTree>
    <p:extLst>
      <p:ext uri="{BB962C8B-B14F-4D97-AF65-F5344CB8AC3E}">
        <p14:creationId xmlns:p14="http://schemas.microsoft.com/office/powerpoint/2010/main" val="317112093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3">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a:t>Any calculator with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77</a:t>
            </a:fld>
            <a:endParaRPr lang="en-US"/>
          </a:p>
        </p:txBody>
      </p:sp>
    </p:spTree>
    <p:extLst>
      <p:ext uri="{BB962C8B-B14F-4D97-AF65-F5344CB8AC3E}">
        <p14:creationId xmlns:p14="http://schemas.microsoft.com/office/powerpoint/2010/main" val="38202369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Parent Information</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78</a:t>
            </a:fld>
            <a:endParaRPr lang="en-US" dirty="0"/>
          </a:p>
        </p:txBody>
      </p:sp>
    </p:spTree>
    <p:extLst>
      <p:ext uri="{BB962C8B-B14F-4D97-AF65-F5344CB8AC3E}">
        <p14:creationId xmlns:p14="http://schemas.microsoft.com/office/powerpoint/2010/main" val="363401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Distribution of Parent Information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HAC Appendix for parent FAQs.</a:t>
            </a:r>
          </a:p>
          <a:p>
            <a:pPr marL="285750" indent="-285750">
              <a:buFont typeface="Arial" panose="020B0604020202020204" pitchFamily="34" charset="0"/>
              <a:buChar char="•"/>
            </a:pPr>
            <a:r>
              <a:rPr lang="en-US" sz="3600" dirty="0"/>
              <a:t>Distribute copies of Electronic Device Notification.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Provide Individual Student Report (ISR) to parents once score reports are shipped to LEA.</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79</a:t>
            </a:fld>
            <a:endParaRPr lang="en-US" dirty="0"/>
          </a:p>
        </p:txBody>
      </p:sp>
    </p:spTree>
    <p:extLst>
      <p:ext uri="{BB962C8B-B14F-4D97-AF65-F5344CB8AC3E}">
        <p14:creationId xmlns:p14="http://schemas.microsoft.com/office/powerpoint/2010/main" val="68355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2024-2025</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38456647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80</a:t>
            </a:fld>
            <a:endParaRPr lang="en-US" dirty="0"/>
          </a:p>
        </p:txBody>
      </p:sp>
    </p:spTree>
    <p:extLst>
      <p:ext uri="{BB962C8B-B14F-4D97-AF65-F5344CB8AC3E}">
        <p14:creationId xmlns:p14="http://schemas.microsoft.com/office/powerpoint/2010/main" val="9131538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 Information/Mission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a:t>
            </a:r>
            <a:r>
              <a:rPr lang="en-US" altLang="en-US" dirty="0">
                <a:ea typeface="Verdana" pitchFamily="34" charset="0"/>
              </a:rPr>
              <a:t>DRC Customer Service is 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81</a:t>
            </a:fld>
            <a:endParaRPr lang="en-US" dirty="0"/>
          </a:p>
        </p:txBody>
      </p:sp>
    </p:spTree>
    <p:extLst>
      <p:ext uri="{BB962C8B-B14F-4D97-AF65-F5344CB8AC3E}">
        <p14:creationId xmlns:p14="http://schemas.microsoft.com/office/powerpoint/2010/main" val="357956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3259E-1F02-107B-FF71-3000C8A22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4123C2-E88A-11CF-0031-EC63AEE4D5F1}"/>
              </a:ext>
            </a:extLst>
          </p:cNvPr>
          <p:cNvSpPr>
            <a:spLocks noGrp="1"/>
          </p:cNvSpPr>
          <p:nvPr>
            <p:ph type="title"/>
          </p:nvPr>
        </p:nvSpPr>
        <p:spPr/>
        <p:txBody>
          <a:bodyPr>
            <a:normAutofit/>
          </a:bodyPr>
          <a:lstStyle/>
          <a:p>
            <a:r>
              <a:rPr lang="en-US" dirty="0"/>
              <a:t>Changes for 2024-2025: </a:t>
            </a:r>
            <a:br>
              <a:rPr lang="en-US" dirty="0"/>
            </a:br>
            <a:r>
              <a:rPr lang="en-US" dirty="0"/>
              <a:t>Grade 5 Science </a:t>
            </a:r>
          </a:p>
        </p:txBody>
      </p:sp>
      <p:sp>
        <p:nvSpPr>
          <p:cNvPr id="3" name="Content Placeholder 2">
            <a:extLst>
              <a:ext uri="{FF2B5EF4-FFF2-40B4-BE49-F238E27FC236}">
                <a16:creationId xmlns:a16="http://schemas.microsoft.com/office/drawing/2014/main" id="{2E0BEA0D-9F96-3123-E4FD-524267E45220}"/>
              </a:ext>
            </a:extLst>
          </p:cNvPr>
          <p:cNvSpPr>
            <a:spLocks noGrp="1"/>
          </p:cNvSpPr>
          <p:nvPr>
            <p:ph idx="1"/>
          </p:nvPr>
        </p:nvSpPr>
        <p:spPr/>
        <p:txBody>
          <a:bodyPr>
            <a:normAutofit/>
          </a:bodyPr>
          <a:lstStyle/>
          <a:p>
            <a:r>
              <a:rPr lang="en-US" dirty="0"/>
              <a:t>PSSA Science Assessments will be administered to students enrolled in Grade 5 and Grade 8.  </a:t>
            </a:r>
          </a:p>
          <a:p>
            <a:r>
              <a:rPr lang="en-US" dirty="0"/>
              <a:t>All students enrolled in Grade 5 and Grade 8 are required to participate. Students enrolled in Grade 4 will </a:t>
            </a:r>
            <a:r>
              <a:rPr lang="en-US" b="1" dirty="0"/>
              <a:t>not</a:t>
            </a:r>
            <a:r>
              <a:rPr lang="en-US" dirty="0"/>
              <a:t> take the PSSA Science Assessment.</a:t>
            </a:r>
          </a:p>
          <a:p>
            <a:r>
              <a:rPr lang="en-US" dirty="0"/>
              <a:t>Science, Technology &amp; Engineering, and Environmental Literacy &amp; Sustainability (STEELS) Standards have been adopted.</a:t>
            </a:r>
          </a:p>
          <a:p>
            <a:r>
              <a:rPr lang="en-US" dirty="0">
                <a:solidFill>
                  <a:srgbClr val="0070C0"/>
                </a:solidFill>
                <a:hlinkClick r:id="rId3">
                  <a:extLst>
                    <a:ext uri="{A12FA001-AC4F-418D-AE19-62706E023703}">
                      <ahyp:hlinkClr xmlns:ahyp="http://schemas.microsoft.com/office/drawing/2018/hyperlinkcolor" val="tx"/>
                    </a:ext>
                  </a:extLst>
                </a:hlinkClick>
              </a:rPr>
              <a:t>STEELS Standards</a:t>
            </a:r>
            <a:r>
              <a:rPr lang="en-US" dirty="0">
                <a:solidFill>
                  <a:srgbClr val="0070C0"/>
                </a:solidFill>
              </a:rPr>
              <a:t> </a:t>
            </a:r>
          </a:p>
        </p:txBody>
      </p:sp>
      <p:sp>
        <p:nvSpPr>
          <p:cNvPr id="4" name="Slide Number Placeholder 3">
            <a:extLst>
              <a:ext uri="{FF2B5EF4-FFF2-40B4-BE49-F238E27FC236}">
                <a16:creationId xmlns:a16="http://schemas.microsoft.com/office/drawing/2014/main" id="{75427738-E9CB-CAE4-CEB4-570133F47F43}"/>
              </a:ext>
            </a:extLst>
          </p:cNvPr>
          <p:cNvSpPr>
            <a:spLocks noGrp="1"/>
          </p:cNvSpPr>
          <p:nvPr>
            <p:ph type="sldNum" sz="quarter" idx="12"/>
          </p:nvPr>
        </p:nvSpPr>
        <p:spPr/>
        <p:txBody>
          <a:bodyPr/>
          <a:lstStyle/>
          <a:p>
            <a:fld id="{B24F5015-3417-4B27-A586-E4CCF4D77832}" type="slidenum">
              <a:rPr lang="en-US" smtClean="0"/>
              <a:t>9</a:t>
            </a:fld>
            <a:endParaRPr lang="en-US" dirty="0"/>
          </a:p>
        </p:txBody>
      </p:sp>
    </p:spTree>
    <p:extLst>
      <p:ext uri="{BB962C8B-B14F-4D97-AF65-F5344CB8AC3E}">
        <p14:creationId xmlns:p14="http://schemas.microsoft.com/office/powerpoint/2010/main" val="1331341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Props1.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2.xml><?xml version="1.0" encoding="utf-8"?>
<ds:datastoreItem xmlns:ds="http://schemas.openxmlformats.org/officeDocument/2006/customXml" ds:itemID="{BB4B3DE0-A293-416A-8B30-8A82F0158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c7bf0e-1cb0-48f8-99df-6e3f20f31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CB3FC7-B59E-40D5-A9DE-932E9E5BECE3}">
  <ds:schemaRefs>
    <ds:schemaRef ds:uri="http://purl.org/dc/dcmitype/"/>
    <ds:schemaRef ds:uri="http://schemas.microsoft.com/office/infopath/2007/PartnerControls"/>
    <ds:schemaRef ds:uri="f1c7bf0e-1cb0-48f8-99df-6e3f20f315ba"/>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41371</TotalTime>
  <Words>3819</Words>
  <Application>Microsoft Office PowerPoint</Application>
  <PresentationFormat>Widescreen</PresentationFormat>
  <Paragraphs>511</Paragraphs>
  <Slides>81</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Courier New</vt:lpstr>
      <vt:lpstr>Segoe UI</vt:lpstr>
      <vt:lpstr>Verdana</vt:lpstr>
      <vt:lpstr>Office Theme</vt:lpstr>
      <vt:lpstr>District Assessment Coordinator Training Session for  School Assessment Coordinators Paper/Pencil Administration  </vt:lpstr>
      <vt:lpstr>Disclaimer</vt:lpstr>
      <vt:lpstr>Agenda </vt:lpstr>
      <vt:lpstr>Agenda – Page 1</vt:lpstr>
      <vt:lpstr>Agenda – Page 2 </vt:lpstr>
      <vt:lpstr>Acronyms </vt:lpstr>
      <vt:lpstr>Frequently Used Acronyms</vt:lpstr>
      <vt:lpstr>Changes for 2024-2025</vt:lpstr>
      <vt:lpstr>Changes for 2024-2025:  Grade 5 Science </vt:lpstr>
      <vt:lpstr>Changes for 2024-2025:  Updated Accommodations Documents</vt:lpstr>
      <vt:lpstr>District Assessment Schedule </vt:lpstr>
      <vt:lpstr>District Assessment Schedule:  PSSA </vt:lpstr>
      <vt:lpstr>District Assessment Schedule:  Keystone </vt:lpstr>
      <vt:lpstr>Handbook for Assessment Coordinators </vt:lpstr>
      <vt:lpstr>Handbook for  Assessment Coordinators – 1  </vt:lpstr>
      <vt:lpstr>Handbook for  Assessment Coordinators – 2  </vt:lpstr>
      <vt:lpstr>Responsibilities of DACs</vt:lpstr>
      <vt:lpstr>Responsibilities of DACs – 1  </vt:lpstr>
      <vt:lpstr>Responsibilities of DACs – 2 </vt:lpstr>
      <vt:lpstr>Responsibilities of SACs </vt:lpstr>
      <vt:lpstr>Responsibilities of SACs – 1 </vt:lpstr>
      <vt:lpstr>Responsibilities of SACs – 2 </vt:lpstr>
      <vt:lpstr>Responsibilities of SACs – 3</vt:lpstr>
      <vt:lpstr>Responsibilities of SACs – 4 </vt:lpstr>
      <vt:lpstr>Responsibilities of SACs – 5 </vt:lpstr>
      <vt:lpstr>Qualifications of TAs</vt:lpstr>
      <vt:lpstr>Qualifications for Test Administrators</vt:lpstr>
      <vt:lpstr>Receiving and Returning Secure Materials</vt:lpstr>
      <vt:lpstr>Receiving Secure Materials:  Ship to District</vt:lpstr>
      <vt:lpstr>Receiving Secure Materials:  Ship to School </vt:lpstr>
      <vt:lpstr>Secure Materials: Storage </vt:lpstr>
      <vt:lpstr>Secure Materials:  Distribution and Collection </vt:lpstr>
      <vt:lpstr>Returning Secure Materials: Ship to District Sites  </vt:lpstr>
      <vt:lpstr>Returning Secure Materials: Ship to School Sites</vt:lpstr>
      <vt:lpstr>Required Trainings</vt:lpstr>
      <vt:lpstr>Required Trainings – Held in Person</vt:lpstr>
      <vt:lpstr>Test Security and Certifications </vt:lpstr>
      <vt:lpstr>Test Security</vt:lpstr>
      <vt:lpstr>Test Security Certifications – 1 </vt:lpstr>
      <vt:lpstr>Test Security Certifications – 2 </vt:lpstr>
      <vt:lpstr>Test Security Certifications – 3 </vt:lpstr>
      <vt:lpstr>PSTAT</vt:lpstr>
      <vt:lpstr>PSTAT Requirements</vt:lpstr>
      <vt:lpstr>PSTAT Certificates </vt:lpstr>
      <vt:lpstr>Paper/Pencil Administration </vt:lpstr>
      <vt:lpstr>Paper Administration</vt:lpstr>
      <vt:lpstr>Answer Booklets and Combined Test/Answer Booklets </vt:lpstr>
      <vt:lpstr>Combined Test/Answer Booklets </vt:lpstr>
      <vt:lpstr>Spanish Booklets: Mathematics, Science, Algebra I, Biology</vt:lpstr>
      <vt:lpstr>Answer Booklets:  Barcodes and Labels</vt:lpstr>
      <vt:lpstr>Answer Booklets:  Demographic Information</vt:lpstr>
      <vt:lpstr>Answer Booklets:  Accommodations </vt:lpstr>
      <vt:lpstr>Directions for Administration</vt:lpstr>
      <vt:lpstr>Directions for Administration</vt:lpstr>
      <vt:lpstr>Student Participation </vt:lpstr>
      <vt:lpstr>Student Participation</vt:lpstr>
      <vt:lpstr>Student Participation:  Code of Conduct</vt:lpstr>
      <vt:lpstr>General Student Participation</vt:lpstr>
      <vt:lpstr>Student Participation:  Special Cases</vt:lpstr>
      <vt:lpstr>Student Participation:  Religious Opt-outs </vt:lpstr>
      <vt:lpstr>Accommodations</vt:lpstr>
      <vt:lpstr>Accommodations:  Unique Assurance Process – 1  </vt:lpstr>
      <vt:lpstr>Accommodations:  Unique Assurance Process – 2  </vt:lpstr>
      <vt:lpstr>Accommodations: Rosters  </vt:lpstr>
      <vt:lpstr>Accommodations</vt:lpstr>
      <vt:lpstr>Electronic Devices</vt:lpstr>
      <vt:lpstr>Electronic Devices – 1 </vt:lpstr>
      <vt:lpstr>Electronic Devices – 2 </vt:lpstr>
      <vt:lpstr>Electronic Devices – 3 </vt:lpstr>
      <vt:lpstr>Calculators</vt:lpstr>
      <vt:lpstr>PDE Calculator Policy</vt:lpstr>
      <vt:lpstr>PSSA Mathematics:  Non-calculator Questions  </vt:lpstr>
      <vt:lpstr>PSSA Mathematics:  Calculator Permitted Questions – 1 </vt:lpstr>
      <vt:lpstr>PSSA Mathematics: Calculator Permitted Questions – 2  </vt:lpstr>
      <vt:lpstr>Calculators: PSSA Science </vt:lpstr>
      <vt:lpstr>Calculators: Keystone Algebra I</vt:lpstr>
      <vt:lpstr>Calculators: Keystone Biology </vt:lpstr>
      <vt:lpstr>Parent Information</vt:lpstr>
      <vt:lpstr>Distribution of Parent Information</vt:lpstr>
      <vt:lpstr>Contact Information/Mission </vt:lpstr>
      <vt:lpstr>Contact Information/Mission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DAC Training for SACs Fall 2024 Paper Administration</dc:title>
  <dc:creator>Milakovic, Dana</dc:creator>
  <cp:lastModifiedBy>Heimbach, Bunne</cp:lastModifiedBy>
  <cp:revision>16</cp:revision>
  <cp:lastPrinted>2023-10-02T17:19:09Z</cp:lastPrinted>
  <dcterms:created xsi:type="dcterms:W3CDTF">2022-07-06T18:28:13Z</dcterms:created>
  <dcterms:modified xsi:type="dcterms:W3CDTF">2024-11-07T12:20:46Z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