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4"/>
  </p:notesMasterIdLst>
  <p:sldIdLst>
    <p:sldId id="256" r:id="rId5"/>
    <p:sldId id="361" r:id="rId6"/>
    <p:sldId id="356" r:id="rId7"/>
    <p:sldId id="269" r:id="rId8"/>
    <p:sldId id="308" r:id="rId9"/>
    <p:sldId id="329" r:id="rId10"/>
    <p:sldId id="305" r:id="rId11"/>
    <p:sldId id="309" r:id="rId12"/>
    <p:sldId id="365" r:id="rId13"/>
    <p:sldId id="521" r:id="rId14"/>
    <p:sldId id="522" r:id="rId15"/>
    <p:sldId id="389" r:id="rId16"/>
    <p:sldId id="505" r:id="rId17"/>
    <p:sldId id="310" r:id="rId18"/>
    <p:sldId id="257" r:id="rId19"/>
    <p:sldId id="274" r:id="rId20"/>
    <p:sldId id="311" r:id="rId21"/>
    <p:sldId id="290" r:id="rId22"/>
    <p:sldId id="304" r:id="rId23"/>
    <p:sldId id="316" r:id="rId24"/>
    <p:sldId id="428" r:id="rId25"/>
    <p:sldId id="448" r:id="rId26"/>
    <p:sldId id="317" r:id="rId27"/>
    <p:sldId id="453" r:id="rId28"/>
    <p:sldId id="506" r:id="rId29"/>
    <p:sldId id="300" r:id="rId30"/>
    <p:sldId id="331" r:id="rId31"/>
    <p:sldId id="367" r:id="rId32"/>
    <p:sldId id="318" r:id="rId33"/>
    <p:sldId id="299" r:id="rId34"/>
    <p:sldId id="386" r:id="rId35"/>
    <p:sldId id="268" r:id="rId36"/>
    <p:sldId id="302" r:id="rId37"/>
    <p:sldId id="325" r:id="rId38"/>
    <p:sldId id="319" r:id="rId39"/>
    <p:sldId id="267" r:id="rId40"/>
    <p:sldId id="312" r:id="rId41"/>
    <p:sldId id="298" r:id="rId42"/>
    <p:sldId id="296" r:id="rId43"/>
    <p:sldId id="397" r:id="rId44"/>
    <p:sldId id="297" r:id="rId45"/>
    <p:sldId id="323" r:id="rId46"/>
    <p:sldId id="275" r:id="rId47"/>
    <p:sldId id="390" r:id="rId48"/>
    <p:sldId id="315" r:id="rId49"/>
    <p:sldId id="294" r:id="rId50"/>
    <p:sldId id="295" r:id="rId51"/>
    <p:sldId id="382" r:id="rId52"/>
    <p:sldId id="449" r:id="rId53"/>
    <p:sldId id="320" r:id="rId54"/>
    <p:sldId id="273" r:id="rId55"/>
    <p:sldId id="313" r:id="rId56"/>
    <p:sldId id="261" r:id="rId57"/>
    <p:sldId id="276" r:id="rId58"/>
    <p:sldId id="289" r:id="rId59"/>
    <p:sldId id="306" r:id="rId60"/>
    <p:sldId id="307" r:id="rId61"/>
    <p:sldId id="351" r:id="rId62"/>
    <p:sldId id="455" r:id="rId63"/>
    <p:sldId id="451" r:id="rId64"/>
    <p:sldId id="327" r:id="rId65"/>
    <p:sldId id="360" r:id="rId66"/>
    <p:sldId id="359" r:id="rId67"/>
    <p:sldId id="501" r:id="rId68"/>
    <p:sldId id="502" r:id="rId69"/>
    <p:sldId id="503" r:id="rId70"/>
    <p:sldId id="504" r:id="rId71"/>
    <p:sldId id="321" r:id="rId72"/>
    <p:sldId id="366" r:id="rId73"/>
    <p:sldId id="450" r:id="rId74"/>
    <p:sldId id="392" r:id="rId75"/>
    <p:sldId id="338" r:id="rId76"/>
    <p:sldId id="340" r:id="rId77"/>
    <p:sldId id="339" r:id="rId78"/>
    <p:sldId id="341" r:id="rId79"/>
    <p:sldId id="322" r:id="rId80"/>
    <p:sldId id="270" r:id="rId81"/>
    <p:sldId id="324" r:id="rId82"/>
    <p:sldId id="383" r:id="rId8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20D477-BE4F-4E04-B9BB-5227BB75F5B1}" v="3" dt="2025-03-14T22:52:41.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91" d="100"/>
          <a:sy n="91" d="100"/>
        </p:scale>
        <p:origin x="1296" y="7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384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notesMaster" Target="notesMasters/notesMaster1.xml"/><Relationship Id="rId89"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94993-336E-4449-87F7-E5B567E39011}" type="datetimeFigureOut">
              <a:rPr lang="en-US" smtClean="0"/>
              <a:t>3/17/2025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72259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these topics with SACs</a:t>
            </a:r>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dirty="0"/>
          </a:p>
        </p:txBody>
      </p:sp>
    </p:spTree>
    <p:extLst>
      <p:ext uri="{BB962C8B-B14F-4D97-AF65-F5344CB8AC3E}">
        <p14:creationId xmlns:p14="http://schemas.microsoft.com/office/powerpoint/2010/main" val="1616461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Discuss these topics with SACs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dirty="0"/>
          </a:p>
        </p:txBody>
      </p:sp>
    </p:spTree>
    <p:extLst>
      <p:ext uri="{BB962C8B-B14F-4D97-AF65-F5344CB8AC3E}">
        <p14:creationId xmlns:p14="http://schemas.microsoft.com/office/powerpoint/2010/main" val="1920283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dirty="0"/>
          </a:p>
        </p:txBody>
      </p:sp>
    </p:spTree>
    <p:extLst>
      <p:ext uri="{BB962C8B-B14F-4D97-AF65-F5344CB8AC3E}">
        <p14:creationId xmlns:p14="http://schemas.microsoft.com/office/powerpoint/2010/main" val="2634200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28</a:t>
            </a:fld>
            <a:endParaRPr lang="en-US" dirty="0"/>
          </a:p>
        </p:txBody>
      </p:sp>
    </p:spTree>
    <p:extLst>
      <p:ext uri="{BB962C8B-B14F-4D97-AF65-F5344CB8AC3E}">
        <p14:creationId xmlns:p14="http://schemas.microsoft.com/office/powerpoint/2010/main" val="3551846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dirty="0"/>
          </a:p>
        </p:txBody>
      </p:sp>
    </p:spTree>
    <p:extLst>
      <p:ext uri="{BB962C8B-B14F-4D97-AF65-F5344CB8AC3E}">
        <p14:creationId xmlns:p14="http://schemas.microsoft.com/office/powerpoint/2010/main" val="4112510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DAC signs the District Assessment Coordinator Test Security Certification Statement.</a:t>
            </a:r>
          </a:p>
          <a:p>
            <a:r>
              <a:rPr lang="en-US" dirty="0"/>
              <a:t>SAC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Building Principal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TAs and Proctors sign the Test Administrator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Anyone else involved in testing or who has access to secure materials signs the General Test Security Statement.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dirty="0"/>
          </a:p>
        </p:txBody>
      </p:sp>
    </p:spTree>
    <p:extLst>
      <p:ext uri="{BB962C8B-B14F-4D97-AF65-F5344CB8AC3E}">
        <p14:creationId xmlns:p14="http://schemas.microsoft.com/office/powerpoint/2010/main" val="2936874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40</a:t>
            </a:fld>
            <a:endParaRPr lang="en-US"/>
          </a:p>
        </p:txBody>
      </p:sp>
    </p:spTree>
    <p:extLst>
      <p:ext uri="{BB962C8B-B14F-4D97-AF65-F5344CB8AC3E}">
        <p14:creationId xmlns:p14="http://schemas.microsoft.com/office/powerpoint/2010/main" val="946405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Signed test security certification statements may be scanned, and these electronic copies may be stored by the Chief School Administrator or designee for three years.</a:t>
            </a:r>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dirty="0"/>
          </a:p>
        </p:txBody>
      </p:sp>
    </p:spTree>
    <p:extLst>
      <p:ext uri="{BB962C8B-B14F-4D97-AF65-F5344CB8AC3E}">
        <p14:creationId xmlns:p14="http://schemas.microsoft.com/office/powerpoint/2010/main" val="2545741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PSTAT training site will be available on 11/4/24</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dirty="0"/>
          </a:p>
        </p:txBody>
      </p:sp>
    </p:spTree>
    <p:extLst>
      <p:ext uri="{BB962C8B-B14F-4D97-AF65-F5344CB8AC3E}">
        <p14:creationId xmlns:p14="http://schemas.microsoft.com/office/powerpoint/2010/main" val="1535185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B30AD-92E5-382D-E953-DB8BFAFEE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C261C-9AA9-6D13-9941-27D9E1032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C8514-F6C2-4521-B822-A278C745C6D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066B0AA-A335-ECBB-7743-D352EC5E3A29}"/>
              </a:ext>
            </a:extLst>
          </p:cNvPr>
          <p:cNvSpPr>
            <a:spLocks noGrp="1"/>
          </p:cNvSpPr>
          <p:nvPr>
            <p:ph type="sldNum" sz="quarter" idx="5"/>
          </p:nvPr>
        </p:nvSpPr>
        <p:spPr/>
        <p:txBody>
          <a:bodyPr/>
          <a:lstStyle/>
          <a:p>
            <a:fld id="{5B012C48-CBE3-4456-858D-2A38C9D9ED43}" type="slidenum">
              <a:rPr lang="en-US" smtClean="0"/>
              <a:t>44</a:t>
            </a:fld>
            <a:endParaRPr lang="en-US" dirty="0"/>
          </a:p>
        </p:txBody>
      </p:sp>
    </p:spTree>
    <p:extLst>
      <p:ext uri="{BB962C8B-B14F-4D97-AF65-F5344CB8AC3E}">
        <p14:creationId xmlns:p14="http://schemas.microsoft.com/office/powerpoint/2010/main" val="3187445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3112966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additional details </a:t>
            </a:r>
          </a:p>
        </p:txBody>
      </p:sp>
      <p:sp>
        <p:nvSpPr>
          <p:cNvPr id="4" name="Slide Number Placeholder 3"/>
          <p:cNvSpPr>
            <a:spLocks noGrp="1"/>
          </p:cNvSpPr>
          <p:nvPr>
            <p:ph type="sldNum" sz="quarter" idx="5"/>
          </p:nvPr>
        </p:nvSpPr>
        <p:spPr/>
        <p:txBody>
          <a:bodyPr/>
          <a:lstStyle/>
          <a:p>
            <a:fld id="{5B012C48-CBE3-4456-858D-2A38C9D9ED43}" type="slidenum">
              <a:rPr lang="en-US" smtClean="0"/>
              <a:t>47</a:t>
            </a:fld>
            <a:endParaRPr lang="en-US" dirty="0"/>
          </a:p>
        </p:txBody>
      </p:sp>
    </p:spTree>
    <p:extLst>
      <p:ext uri="{BB962C8B-B14F-4D97-AF65-F5344CB8AC3E}">
        <p14:creationId xmlns:p14="http://schemas.microsoft.com/office/powerpoint/2010/main" val="3258482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for Administration booklets vary by grade level, subject and mode of administration (paper or online).  Directions for Administration for Keystone Exams vary by mode of administration only </a:t>
            </a:r>
            <a:r>
              <a:rPr lang="en-US"/>
              <a:t>- all </a:t>
            </a:r>
            <a:r>
              <a:rPr lang="en-US" dirty="0"/>
              <a:t>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51</a:t>
            </a:fld>
            <a:endParaRPr lang="en-US" dirty="0"/>
          </a:p>
        </p:txBody>
      </p:sp>
    </p:spTree>
    <p:extLst>
      <p:ext uri="{BB962C8B-B14F-4D97-AF65-F5344CB8AC3E}">
        <p14:creationId xmlns:p14="http://schemas.microsoft.com/office/powerpoint/2010/main" val="15645174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53</a:t>
            </a:fld>
            <a:endParaRPr lang="en-US" dirty="0"/>
          </a:p>
        </p:txBody>
      </p:sp>
    </p:spTree>
    <p:extLst>
      <p:ext uri="{BB962C8B-B14F-4D97-AF65-F5344CB8AC3E}">
        <p14:creationId xmlns:p14="http://schemas.microsoft.com/office/powerpoint/2010/main" val="1331099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54</a:t>
            </a:fld>
            <a:endParaRPr lang="en-US" dirty="0"/>
          </a:p>
        </p:txBody>
      </p:sp>
    </p:spTree>
    <p:extLst>
      <p:ext uri="{BB962C8B-B14F-4D97-AF65-F5344CB8AC3E}">
        <p14:creationId xmlns:p14="http://schemas.microsoft.com/office/powerpoint/2010/main" val="196083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Students in Keystone Exam trigger courses should take the Keystone Exam at the end of the course. In addition, all three Keystone Exams need to be completed at the end of the grade 11 year. Some students may not complete all three trigger courses.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55</a:t>
            </a:fld>
            <a:endParaRPr lang="en-US" dirty="0"/>
          </a:p>
        </p:txBody>
      </p:sp>
    </p:spTree>
    <p:extLst>
      <p:ext uri="{BB962C8B-B14F-4D97-AF65-F5344CB8AC3E}">
        <p14:creationId xmlns:p14="http://schemas.microsoft.com/office/powerpoint/2010/main" val="15832278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56</a:t>
            </a:fld>
            <a:endParaRPr lang="en-US" dirty="0"/>
          </a:p>
        </p:txBody>
      </p:sp>
    </p:spTree>
    <p:extLst>
      <p:ext uri="{BB962C8B-B14F-4D97-AF65-F5344CB8AC3E}">
        <p14:creationId xmlns:p14="http://schemas.microsoft.com/office/powerpoint/2010/main" val="1773993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  All SACs should have copies of these documents.</a:t>
            </a:r>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dirty="0"/>
          </a:p>
        </p:txBody>
      </p:sp>
    </p:spTree>
    <p:extLst>
      <p:ext uri="{BB962C8B-B14F-4D97-AF65-F5344CB8AC3E}">
        <p14:creationId xmlns:p14="http://schemas.microsoft.com/office/powerpoint/2010/main" val="3642552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Accommodations Manual can be found on the PDE website</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dirty="0"/>
          </a:p>
        </p:txBody>
      </p:sp>
    </p:spTree>
    <p:extLst>
      <p:ext uri="{BB962C8B-B14F-4D97-AF65-F5344CB8AC3E}">
        <p14:creationId xmlns:p14="http://schemas.microsoft.com/office/powerpoint/2010/main" val="33080830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101B6-FF22-84BF-8EF6-D35817B79C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3A762C-8930-5802-3833-508E7699A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C1C251-0D82-82B0-7EBC-220A39F29AF1}"/>
              </a:ext>
            </a:extLst>
          </p:cNvPr>
          <p:cNvSpPr>
            <a:spLocks noGrp="1"/>
          </p:cNvSpPr>
          <p:nvPr>
            <p:ph type="body" idx="1"/>
          </p:nvPr>
        </p:nvSpPr>
        <p:spPr/>
        <p:txBody>
          <a:bodyPr/>
          <a:lstStyle/>
          <a:p>
            <a:r>
              <a:rPr lang="en-US" dirty="0"/>
              <a:t>The Accommodations Manual can be found on the PDE website</a:t>
            </a:r>
          </a:p>
        </p:txBody>
      </p:sp>
      <p:sp>
        <p:nvSpPr>
          <p:cNvPr id="4" name="Slide Number Placeholder 3">
            <a:extLst>
              <a:ext uri="{FF2B5EF4-FFF2-40B4-BE49-F238E27FC236}">
                <a16:creationId xmlns:a16="http://schemas.microsoft.com/office/drawing/2014/main" id="{35CF12B3-3E94-3164-345C-A05FAE30FE89}"/>
              </a:ext>
            </a:extLst>
          </p:cNvPr>
          <p:cNvSpPr>
            <a:spLocks noGrp="1"/>
          </p:cNvSpPr>
          <p:nvPr>
            <p:ph type="sldNum" sz="quarter" idx="5"/>
          </p:nvPr>
        </p:nvSpPr>
        <p:spPr/>
        <p:txBody>
          <a:bodyPr/>
          <a:lstStyle/>
          <a:p>
            <a:fld id="{5B012C48-CBE3-4456-858D-2A38C9D9ED43}" type="slidenum">
              <a:rPr lang="en-US" smtClean="0"/>
              <a:t>60</a:t>
            </a:fld>
            <a:endParaRPr lang="en-US" dirty="0"/>
          </a:p>
        </p:txBody>
      </p:sp>
    </p:spTree>
    <p:extLst>
      <p:ext uri="{BB962C8B-B14F-4D97-AF65-F5344CB8AC3E}">
        <p14:creationId xmlns:p14="http://schemas.microsoft.com/office/powerpoint/2010/main" val="3108083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61</a:t>
            </a:fld>
            <a:endParaRPr lang="en-US"/>
          </a:p>
        </p:txBody>
      </p:sp>
    </p:spTree>
    <p:extLst>
      <p:ext uri="{BB962C8B-B14F-4D97-AF65-F5344CB8AC3E}">
        <p14:creationId xmlns:p14="http://schemas.microsoft.com/office/powerpoint/2010/main" val="427558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3043761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62</a:t>
            </a:fld>
            <a:endParaRPr lang="en-US"/>
          </a:p>
        </p:txBody>
      </p:sp>
    </p:spTree>
    <p:extLst>
      <p:ext uri="{BB962C8B-B14F-4D97-AF65-F5344CB8AC3E}">
        <p14:creationId xmlns:p14="http://schemas.microsoft.com/office/powerpoint/2010/main" val="39340925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63</a:t>
            </a:fld>
            <a:endParaRPr lang="en-US"/>
          </a:p>
        </p:txBody>
      </p:sp>
    </p:spTree>
    <p:extLst>
      <p:ext uri="{BB962C8B-B14F-4D97-AF65-F5344CB8AC3E}">
        <p14:creationId xmlns:p14="http://schemas.microsoft.com/office/powerpoint/2010/main" val="1655753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65</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66</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67</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72</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73</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1DB046-80F8-D287-E6ED-8F04E5E04B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7E48C8-545D-54C8-63E3-ECC1D7F6D9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A5A305-87D7-3C4D-6D3D-B17C3E7DEB7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59204AF-D65A-6915-8409-DCB1C4BF94D0}"/>
              </a:ext>
            </a:extLst>
          </p:cNvPr>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3656983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4A88B-429B-FD24-2A41-F62377CA2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16A5AE-5BB6-626E-8885-B5947D658F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FB3112-591C-6A30-A44D-CEFAA6DC0D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2D9A4AF-CB3E-F3C6-AB07-EA29229F870A}"/>
              </a:ext>
            </a:extLst>
          </p:cNvPr>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980369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2956396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1292464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the PDE website for the state assessment window</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2031662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the PDE website for the state assessment window</a:t>
            </a:r>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2723198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3/17/2025</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3/17/2025</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3/17/2025</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3/17/2025</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3/17/2025</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3/17/2025</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3/17/2025</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3/17/2025</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3/17/2025</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3/17/2025</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3/17/2025</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3/17/2025</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3/17/2025</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3/17/2025</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bte.drcedirect.com/PA/portals/p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www.pstattraining.ne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hyperlink" Target="https://www.drcedirect.com/all/eca-portal-v2-ui/#/login/PA"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hyperlink" Target="mailto:ra-eduniqueaccom@pa.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485386" y="2090309"/>
            <a:ext cx="9182614" cy="2811222"/>
          </a:xfrm>
        </p:spPr>
        <p:txBody>
          <a:bodyPr>
            <a:normAutofit/>
          </a:bodyPr>
          <a:lstStyle/>
          <a:p>
            <a:r>
              <a:rPr lang="en-US" sz="4800" dirty="0"/>
              <a:t>District Assessment Coordinator Training Session for </a:t>
            </a:r>
            <a:br>
              <a:rPr lang="en-US" sz="4800" dirty="0"/>
            </a:br>
            <a:r>
              <a:rPr lang="en-US" sz="4800" dirty="0"/>
              <a:t>School Assessment Coordinators</a:t>
            </a:r>
            <a:br>
              <a:rPr lang="en-US" sz="4800" dirty="0"/>
            </a:br>
            <a:r>
              <a:rPr lang="en-US" sz="2800" dirty="0"/>
              <a:t>Online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lstStyle/>
          <a:p>
            <a:r>
              <a:rPr lang="en-US" dirty="0">
                <a:highlight>
                  <a:srgbClr val="00FFFF"/>
                </a:highlight>
              </a:rPr>
              <a:t>Enter</a:t>
            </a:r>
            <a:r>
              <a:rPr lang="en-US" dirty="0"/>
              <a:t>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7F769-668A-ED46-6A0B-98E502BC5C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FC082E-980D-82A0-BE24-1305DBC2A719}"/>
              </a:ext>
            </a:extLst>
          </p:cNvPr>
          <p:cNvSpPr>
            <a:spLocks noGrp="1"/>
          </p:cNvSpPr>
          <p:nvPr>
            <p:ph type="title"/>
          </p:nvPr>
        </p:nvSpPr>
        <p:spPr/>
        <p:txBody>
          <a:bodyPr>
            <a:normAutofit/>
          </a:bodyPr>
          <a:lstStyle/>
          <a:p>
            <a:r>
              <a:rPr lang="en-US" dirty="0"/>
              <a:t>Changes for 2024-2025: </a:t>
            </a:r>
            <a:br>
              <a:rPr lang="en-US" dirty="0"/>
            </a:br>
            <a:r>
              <a:rPr lang="en-US" dirty="0"/>
              <a:t>Survey Questions</a:t>
            </a:r>
          </a:p>
        </p:txBody>
      </p:sp>
      <p:sp>
        <p:nvSpPr>
          <p:cNvPr id="3" name="Content Placeholder 2">
            <a:extLst>
              <a:ext uri="{FF2B5EF4-FFF2-40B4-BE49-F238E27FC236}">
                <a16:creationId xmlns:a16="http://schemas.microsoft.com/office/drawing/2014/main" id="{A7E0E27E-1EEC-BF67-07C7-33114E8E51C9}"/>
              </a:ext>
            </a:extLst>
          </p:cNvPr>
          <p:cNvSpPr>
            <a:spLocks noGrp="1"/>
          </p:cNvSpPr>
          <p:nvPr>
            <p:ph idx="1"/>
          </p:nvPr>
        </p:nvSpPr>
        <p:spPr/>
        <p:txBody>
          <a:bodyPr>
            <a:normAutofit lnSpcReduction="10000"/>
          </a:bodyPr>
          <a:lstStyle/>
          <a:p>
            <a:r>
              <a:rPr lang="en-US" dirty="0"/>
              <a:t>Students will see 3 quick survey questions after they complete the assessment. </a:t>
            </a:r>
          </a:p>
          <a:p>
            <a:r>
              <a:rPr lang="en-US" dirty="0"/>
              <a:t>“While completing the assessment, did you use</a:t>
            </a:r>
          </a:p>
          <a:p>
            <a:pPr lvl="1"/>
            <a:r>
              <a:rPr lang="en-US" dirty="0"/>
              <a:t>An external keyboard? yes/no </a:t>
            </a:r>
          </a:p>
          <a:p>
            <a:pPr lvl="1"/>
            <a:r>
              <a:rPr lang="en-US" dirty="0"/>
              <a:t>A mouse? yes/no </a:t>
            </a:r>
          </a:p>
          <a:p>
            <a:pPr lvl="1"/>
            <a:r>
              <a:rPr lang="en-US" dirty="0"/>
              <a:t>A stylus? yes/no”</a:t>
            </a:r>
          </a:p>
          <a:p>
            <a:r>
              <a:rPr lang="en-US" dirty="0"/>
              <a:t>Students may use a keyboard, mouse or stylus (not a smart pen or digital pen) when completing the assessment. This has always been the case. We are collecting data on how many students use these.</a:t>
            </a:r>
          </a:p>
          <a:p>
            <a:r>
              <a:rPr lang="en-US" dirty="0"/>
              <a:t>The device may be student or school owned.</a:t>
            </a:r>
          </a:p>
          <a:p>
            <a:endParaRPr lang="en-US" dirty="0"/>
          </a:p>
        </p:txBody>
      </p:sp>
      <p:sp>
        <p:nvSpPr>
          <p:cNvPr id="4" name="Slide Number Placeholder 3">
            <a:extLst>
              <a:ext uri="{FF2B5EF4-FFF2-40B4-BE49-F238E27FC236}">
                <a16:creationId xmlns:a16="http://schemas.microsoft.com/office/drawing/2014/main" id="{53BEDC78-FDE7-0DEC-C5D7-379EF79667BC}"/>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3354490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AD69C-DC70-0D08-65B1-81C2990137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34799-79EE-2F94-895E-1219E8D37864}"/>
              </a:ext>
            </a:extLst>
          </p:cNvPr>
          <p:cNvSpPr>
            <a:spLocks noGrp="1"/>
          </p:cNvSpPr>
          <p:nvPr>
            <p:ph type="title"/>
          </p:nvPr>
        </p:nvSpPr>
        <p:spPr/>
        <p:txBody>
          <a:bodyPr>
            <a:normAutofit/>
          </a:bodyPr>
          <a:lstStyle/>
          <a:p>
            <a:r>
              <a:rPr lang="en-US" dirty="0"/>
              <a:t>Changes for 2024-2025: </a:t>
            </a:r>
            <a:br>
              <a:rPr lang="en-US" dirty="0"/>
            </a:br>
            <a:r>
              <a:rPr lang="en-US" dirty="0"/>
              <a:t>Tech Enhanced Questions</a:t>
            </a:r>
          </a:p>
        </p:txBody>
      </p:sp>
      <p:sp>
        <p:nvSpPr>
          <p:cNvPr id="3" name="Content Placeholder 2">
            <a:extLst>
              <a:ext uri="{FF2B5EF4-FFF2-40B4-BE49-F238E27FC236}">
                <a16:creationId xmlns:a16="http://schemas.microsoft.com/office/drawing/2014/main" id="{8208F983-4BC8-4957-FF9E-C67DE539BFED}"/>
              </a:ext>
            </a:extLst>
          </p:cNvPr>
          <p:cNvSpPr>
            <a:spLocks noGrp="1"/>
          </p:cNvSpPr>
          <p:nvPr>
            <p:ph idx="1"/>
          </p:nvPr>
        </p:nvSpPr>
        <p:spPr/>
        <p:txBody>
          <a:bodyPr>
            <a:normAutofit/>
          </a:bodyPr>
          <a:lstStyle/>
          <a:p>
            <a:r>
              <a:rPr lang="en-US" b="0" i="0" dirty="0">
                <a:solidFill>
                  <a:srgbClr val="000000"/>
                </a:solidFill>
                <a:effectLst/>
              </a:rPr>
              <a:t>Technology Enhanced (TE) questions will appear on all assessments this spring. These item types allow students to utilize features such as click-to-respond, drag-and-drop, and text highlighting to interact with test content.</a:t>
            </a:r>
          </a:p>
          <a:p>
            <a:r>
              <a:rPr lang="en-US" b="0" i="0" dirty="0">
                <a:solidFill>
                  <a:srgbClr val="000000"/>
                </a:solidFill>
                <a:effectLst/>
              </a:rPr>
              <a:t>All TE questions are field test questions for 2025 and do not contribute to a student’s score.</a:t>
            </a:r>
          </a:p>
          <a:p>
            <a:r>
              <a:rPr lang="en-US" dirty="0">
                <a:solidFill>
                  <a:srgbClr val="000000"/>
                </a:solidFill>
                <a:ea typeface="Aptos" panose="020B0004020202020204" pitchFamily="34" charset="0"/>
              </a:rPr>
              <a:t>Online Tools Trainings have been expanded and updated.</a:t>
            </a:r>
          </a:p>
          <a:p>
            <a:r>
              <a:rPr lang="en-US" dirty="0">
                <a:solidFill>
                  <a:srgbClr val="0070C0"/>
                </a:solidFill>
                <a:effectLst/>
                <a:ea typeface="Aptos" panose="020B0004020202020204" pitchFamily="34" charset="0"/>
                <a:hlinkClick r:id="rId3">
                  <a:extLst>
                    <a:ext uri="{A12FA001-AC4F-418D-AE19-62706E023703}">
                      <ahyp:hlinkClr xmlns:ahyp="http://schemas.microsoft.com/office/drawing/2018/hyperlinkcolor" val="tx"/>
                    </a:ext>
                  </a:extLst>
                </a:hlinkClick>
              </a:rPr>
              <a:t>https://wbte.drcedirect.com/PA/portals/pa</a:t>
            </a:r>
            <a:r>
              <a:rPr lang="en-US" dirty="0">
                <a:solidFill>
                  <a:srgbClr val="0070C0"/>
                </a:solidFill>
                <a:effectLst/>
                <a:ea typeface="Aptos" panose="020B0004020202020204" pitchFamily="34" charset="0"/>
              </a:rPr>
              <a:t> </a:t>
            </a:r>
          </a:p>
        </p:txBody>
      </p:sp>
      <p:sp>
        <p:nvSpPr>
          <p:cNvPr id="4" name="Slide Number Placeholder 3">
            <a:extLst>
              <a:ext uri="{FF2B5EF4-FFF2-40B4-BE49-F238E27FC236}">
                <a16:creationId xmlns:a16="http://schemas.microsoft.com/office/drawing/2014/main" id="{2A486446-454C-7ED4-F42E-929C7AC054F7}"/>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1375282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All students enrolled in Grade 5 and Grade 8 are required to participate. 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133134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English Learners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indent="-285750">
              <a:spcBef>
                <a:spcPts val="0"/>
              </a:spcBef>
            </a:pPr>
            <a:r>
              <a:rPr lang="en-US" sz="2400" dirty="0">
                <a:solidFill>
                  <a:srgbClr val="0070C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874112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District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744219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PSSA</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 PSSA assessments:</a:t>
            </a:r>
          </a:p>
          <a:p>
            <a:pPr marL="742950" lvl="1" indent="-285750"/>
            <a:r>
              <a:rPr lang="en-US" sz="3200" dirty="0"/>
              <a:t>ELA</a:t>
            </a:r>
          </a:p>
          <a:p>
            <a:pPr marL="742950" lvl="1" indent="-285750"/>
            <a:r>
              <a:rPr lang="en-US" sz="3200" dirty="0"/>
              <a:t>Mathematics</a:t>
            </a:r>
          </a:p>
          <a:p>
            <a:pPr marL="742950" lvl="1" indent="-285750"/>
            <a:r>
              <a:rPr lang="en-US" sz="3200" dirty="0"/>
              <a:t>Science</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Keystone Exams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 Keystone Exams:</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457200" lvl="1" indent="0">
              <a:buNone/>
            </a:pPr>
            <a:endParaRPr lang="en-US" sz="3200" dirty="0"/>
          </a:p>
          <a:p>
            <a:pPr marL="457200" lvl="1"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4288737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Handbook for Assessment Coordinators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4047135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1</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Security and Certifications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Tickets </a:t>
            </a:r>
          </a:p>
          <a:p>
            <a:pPr marL="1200150" lvl="2" indent="-285750"/>
            <a:r>
              <a:rPr lang="en-US" sz="3200" dirty="0"/>
              <a:t>Accommodations must be entered prior to testing </a:t>
            </a:r>
          </a:p>
          <a:p>
            <a:pPr marL="1200150" lvl="2" indent="-285750"/>
            <a:r>
              <a:rPr lang="en-US" sz="3200" dirty="0"/>
              <a:t>Verify accommodations on printed roster</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4210052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2</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Online administration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Responsibilities of DAC</a:t>
            </a:r>
          </a:p>
          <a:p>
            <a:pPr marL="285750" indent="-285750"/>
            <a:r>
              <a:rPr lang="en-US" sz="3600" dirty="0">
                <a:latin typeface="Arial" panose="020B0604020202020204" pitchFamily="34" charset="0"/>
                <a:cs typeface="Arial" panose="020B0604020202020204" pitchFamily="34" charset="0"/>
              </a:rPr>
              <a:t>Responsibilities of SAC</a:t>
            </a:r>
          </a:p>
          <a:p>
            <a:pPr marL="285750" indent="-285750"/>
            <a:r>
              <a:rPr lang="en-US" sz="3600" dirty="0">
                <a:latin typeface="Arial" panose="020B0604020202020204" pitchFamily="34" charset="0"/>
                <a:cs typeface="Arial" panose="020B0604020202020204" pitchFamily="34" charset="0"/>
              </a:rPr>
              <a:t>Responsibilities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39120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15, and 16</a:t>
            </a:r>
            <a:r>
              <a:rPr lang="en-US" dirty="0"/>
              <a:t>. These slides contain information specific to your LEA.  </a:t>
            </a:r>
          </a:p>
          <a:p>
            <a:r>
              <a:rPr lang="en-US" dirty="0"/>
              <a:t>If you are only administering the PSSA assessments, you may delete the slides for the Keystone Exams, and vice-versa.</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DACs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3901345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DACs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Training of SACs</a:t>
            </a:r>
          </a:p>
          <a:p>
            <a:pPr marL="285750" indent="-285750"/>
            <a:r>
              <a:rPr lang="en-US" sz="3600" dirty="0">
                <a:latin typeface="Arial" panose="020B0604020202020204" pitchFamily="34" charset="0"/>
                <a:cs typeface="Arial" panose="020B0604020202020204" pitchFamily="34" charset="0"/>
              </a:rPr>
              <a:t>Review HAC</a:t>
            </a: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r>
              <a:rPr lang="en-US" sz="3600" dirty="0">
                <a:latin typeface="Arial" panose="020B0604020202020204" pitchFamily="34" charset="0"/>
                <a:cs typeface="Arial" panose="020B0604020202020204" pitchFamily="34" charset="0"/>
              </a:rPr>
              <a:t>Complete PSTAT</a:t>
            </a:r>
            <a:r>
              <a:rPr lang="en-US" sz="3600" dirty="0"/>
              <a:t>: TA, SAC, DAC modules</a:t>
            </a: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164454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85C8C-AF66-5B84-96FE-FDBE3E32C5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07F18F-20BA-5E46-B0A0-D2C90B8024ED}"/>
              </a:ext>
            </a:extLst>
          </p:cNvPr>
          <p:cNvSpPr>
            <a:spLocks noGrp="1"/>
          </p:cNvSpPr>
          <p:nvPr>
            <p:ph type="title"/>
          </p:nvPr>
        </p:nvSpPr>
        <p:spPr/>
        <p:txBody>
          <a:bodyPr/>
          <a:lstStyle/>
          <a:p>
            <a:r>
              <a:rPr lang="en-US" dirty="0"/>
              <a:t>Responsibilities of DACs – 2 </a:t>
            </a:r>
          </a:p>
        </p:txBody>
      </p:sp>
      <p:sp>
        <p:nvSpPr>
          <p:cNvPr id="3" name="Content Placeholder 2">
            <a:extLst>
              <a:ext uri="{FF2B5EF4-FFF2-40B4-BE49-F238E27FC236}">
                <a16:creationId xmlns:a16="http://schemas.microsoft.com/office/drawing/2014/main" id="{91181125-9FD3-1C8D-C8FD-69B7D26300F4}"/>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Ensure secure storage of all materials.</a:t>
            </a:r>
          </a:p>
          <a:p>
            <a:pPr marL="285750" indent="-285750">
              <a:buFont typeface="Arial" panose="020B0604020202020204" pitchFamily="34" charset="0"/>
              <a:buChar char="•"/>
            </a:pPr>
            <a:r>
              <a:rPr lang="en-US" sz="3600" dirty="0"/>
              <a:t>Maintain all documentation for PDE monitoring visit.</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BC761D7-32C9-62E0-6D81-BE2FC7AD83DE}"/>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291488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SACs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2204488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287BA-50C1-33E0-BAF4-2B5813D7D3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C09349-BE31-FE09-F1D5-C24286CC9D34}"/>
              </a:ext>
            </a:extLst>
          </p:cNvPr>
          <p:cNvSpPr>
            <a:spLocks noGrp="1"/>
          </p:cNvSpPr>
          <p:nvPr>
            <p:ph type="title"/>
          </p:nvPr>
        </p:nvSpPr>
        <p:spPr/>
        <p:txBody>
          <a:bodyPr/>
          <a:lstStyle/>
          <a:p>
            <a:r>
              <a:rPr lang="en-US" dirty="0"/>
              <a:t>Responsibilities of SACs – 1 </a:t>
            </a:r>
          </a:p>
        </p:txBody>
      </p:sp>
      <p:sp>
        <p:nvSpPr>
          <p:cNvPr id="3" name="Content Placeholder 2">
            <a:extLst>
              <a:ext uri="{FF2B5EF4-FFF2-40B4-BE49-F238E27FC236}">
                <a16:creationId xmlns:a16="http://schemas.microsoft.com/office/drawing/2014/main" id="{76A5E9B3-F6D7-10A0-AFA4-6E2F2012A6E1}"/>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Training of TAs, Proctors, all staff with access to secure materials: secretarial, custodial, TSS, PCA, student teachers, any others involved in testing.</a:t>
            </a:r>
          </a:p>
          <a:p>
            <a:pPr marL="285750" indent="-285750"/>
            <a:r>
              <a:rPr lang="en-US" sz="3600" dirty="0">
                <a:latin typeface="Arial" panose="020B0604020202020204" pitchFamily="34" charset="0"/>
                <a:cs typeface="Arial" panose="020B0604020202020204" pitchFamily="34" charset="0"/>
              </a:rPr>
              <a:t>Review HAC.</a:t>
            </a: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endParaRPr lang="en-US" sz="3600" dirty="0"/>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B8E813DF-5E18-047E-FAE4-5CBC74596E90}"/>
              </a:ext>
            </a:extLst>
          </p:cNvPr>
          <p:cNvSpPr>
            <a:spLocks noGrp="1"/>
          </p:cNvSpPr>
          <p:nvPr>
            <p:ph type="sldNum" sz="quarter" idx="12"/>
          </p:nvPr>
        </p:nvSpPr>
        <p:spPr/>
        <p:txBody>
          <a:bodyPr/>
          <a:lstStyle/>
          <a:p>
            <a:fld id="{B24F5015-3417-4B27-A586-E4CCF4D77832}" type="slidenum">
              <a:rPr lang="en-US" smtClean="0"/>
              <a:t>24</a:t>
            </a:fld>
            <a:endParaRPr lang="en-US" dirty="0"/>
          </a:p>
        </p:txBody>
      </p:sp>
    </p:spTree>
    <p:extLst>
      <p:ext uri="{BB962C8B-B14F-4D97-AF65-F5344CB8AC3E}">
        <p14:creationId xmlns:p14="http://schemas.microsoft.com/office/powerpoint/2010/main" val="3534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25219-3447-CC16-23E8-0CD62767A4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64528E-731F-4421-28B0-146FB2FF56B2}"/>
              </a:ext>
            </a:extLst>
          </p:cNvPr>
          <p:cNvSpPr>
            <a:spLocks noGrp="1"/>
          </p:cNvSpPr>
          <p:nvPr>
            <p:ph type="title"/>
          </p:nvPr>
        </p:nvSpPr>
        <p:spPr/>
        <p:txBody>
          <a:bodyPr/>
          <a:lstStyle/>
          <a:p>
            <a:r>
              <a:rPr lang="en-US" dirty="0"/>
              <a:t>Responsibilities of SACs – 2 </a:t>
            </a:r>
          </a:p>
        </p:txBody>
      </p:sp>
      <p:sp>
        <p:nvSpPr>
          <p:cNvPr id="3" name="Content Placeholder 2">
            <a:extLst>
              <a:ext uri="{FF2B5EF4-FFF2-40B4-BE49-F238E27FC236}">
                <a16:creationId xmlns:a16="http://schemas.microsoft.com/office/drawing/2014/main" id="{0E71CCDB-5E7E-AD27-9C9C-FDB8D70878E4}"/>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Complete PSTAT</a:t>
            </a:r>
            <a:r>
              <a:rPr lang="en-US" sz="3600" dirty="0"/>
              <a:t>: TA, SAC modules.</a:t>
            </a:r>
            <a:endParaRPr lang="en-US" sz="3600" dirty="0">
              <a:latin typeface="Arial" panose="020B0604020202020204" pitchFamily="34" charset="0"/>
              <a:cs typeface="Arial" panose="020B0604020202020204" pitchFamily="34" charset="0"/>
            </a:endParaRP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285750" indent="-285750"/>
            <a:r>
              <a:rPr lang="en-US" sz="3600" dirty="0"/>
              <a:t>Physically monitor all testing locations.</a:t>
            </a:r>
          </a:p>
          <a:p>
            <a:pPr marL="285750" indent="-285750">
              <a:buFont typeface="Arial" panose="020B0604020202020204" pitchFamily="34" charset="0"/>
              <a:buChar char="•"/>
            </a:pPr>
            <a:r>
              <a:rPr lang="en-US" sz="3600" dirty="0"/>
              <a:t>Maintain all documentation for PDE monitoring visit.</a:t>
            </a:r>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AC56A0B4-233D-9F2C-24F2-AC164E86CDF3}"/>
              </a:ext>
            </a:extLst>
          </p:cNvPr>
          <p:cNvSpPr>
            <a:spLocks noGrp="1"/>
          </p:cNvSpPr>
          <p:nvPr>
            <p:ph type="sldNum" sz="quarter" idx="12"/>
          </p:nvPr>
        </p:nvSpPr>
        <p:spPr/>
        <p:txBody>
          <a:bodyPr/>
          <a:lstStyle/>
          <a:p>
            <a:fld id="{B24F5015-3417-4B27-A586-E4CCF4D77832}" type="slidenum">
              <a:rPr lang="en-US" smtClean="0"/>
              <a:t>25</a:t>
            </a:fld>
            <a:endParaRPr lang="en-US" dirty="0"/>
          </a:p>
        </p:txBody>
      </p:sp>
    </p:spTree>
    <p:extLst>
      <p:ext uri="{BB962C8B-B14F-4D97-AF65-F5344CB8AC3E}">
        <p14:creationId xmlns:p14="http://schemas.microsoft.com/office/powerpoint/2010/main" val="421510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Print, organize, distribute, collect secure materials. </a:t>
            </a:r>
          </a:p>
          <a:p>
            <a:pPr marL="285750" indent="-285750">
              <a:buFont typeface="Arial" panose="020B0604020202020204" pitchFamily="34" charset="0"/>
              <a:buChar char="•"/>
            </a:pPr>
            <a:r>
              <a:rPr lang="en-US" sz="3300" dirty="0"/>
              <a:t>Test tickets are secure materials; treat these as test and answer booklets.</a:t>
            </a:r>
          </a:p>
          <a:p>
            <a:pPr marL="285750" indent="-285750"/>
            <a:r>
              <a:rPr lang="en-US" sz="3300" dirty="0"/>
              <a:t>Inventory secure materials daily during testing.</a:t>
            </a:r>
            <a:endParaRPr lang="en-US" sz="3300" dirty="0">
              <a:latin typeface="Arial" panose="020B0604020202020204" pitchFamily="34" charset="0"/>
              <a:cs typeface="Arial" panose="020B0604020202020204" pitchFamily="34" charset="0"/>
            </a:endParaRPr>
          </a:p>
          <a:p>
            <a:pPr marL="285750" indent="-285750"/>
            <a:r>
              <a:rPr lang="en-US" sz="3300" dirty="0"/>
              <a:t>Organize, distribute, collect all ancillary materials and scratch paper.</a:t>
            </a:r>
            <a:endParaRPr lang="en-US" sz="3300" dirty="0">
              <a:latin typeface="Arial" panose="020B0604020202020204" pitchFamily="34" charset="0"/>
              <a:cs typeface="Arial" panose="020B0604020202020204" pitchFamily="34" charset="0"/>
            </a:endParaRPr>
          </a:p>
          <a:p>
            <a:pPr marL="285750" indent="-285750"/>
            <a:r>
              <a:rPr lang="en-US" sz="3300" dirty="0">
                <a:latin typeface="Arial" panose="020B0604020202020204" pitchFamily="34" charset="0"/>
                <a:cs typeface="Arial" panose="020B0604020202020204" pitchFamily="34" charset="0"/>
              </a:rPr>
              <a:t>Maintain secure storage of all materials.</a:t>
            </a:r>
          </a:p>
          <a:p>
            <a:pPr marL="285750" indent="-285750">
              <a:buFont typeface="Arial" panose="020B0604020202020204" pitchFamily="34" charset="0"/>
              <a:buChar char="•"/>
            </a:pPr>
            <a:r>
              <a:rPr lang="en-US" sz="3300" dirty="0"/>
              <a:t>Shred test tickets when testing is completed.</a:t>
            </a:r>
          </a:p>
          <a:p>
            <a:pPr marL="285750" indent="-285750">
              <a:buFont typeface="Arial" panose="020B0604020202020204" pitchFamily="34" charset="0"/>
              <a:buChar char="•"/>
            </a:pPr>
            <a:endParaRPr lang="en-US" sz="33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dirty="0"/>
          </a:p>
        </p:txBody>
      </p:sp>
    </p:spTree>
    <p:extLst>
      <p:ext uri="{BB962C8B-B14F-4D97-AF65-F5344CB8AC3E}">
        <p14:creationId xmlns:p14="http://schemas.microsoft.com/office/powerpoint/2010/main" val="382646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4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Complete Unique Assurance Forms for students needing Accommodations 6 weeks prior to testing.</a:t>
            </a:r>
          </a:p>
          <a:p>
            <a:pPr marL="285750" indent="-285750"/>
            <a:r>
              <a:rPr lang="en-US" sz="3300" dirty="0"/>
              <a:t>Provide roster with accommodations for each student to TAs ahead of testing.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dirty="0"/>
          </a:p>
        </p:txBody>
      </p:sp>
    </p:spTree>
    <p:extLst>
      <p:ext uri="{BB962C8B-B14F-4D97-AF65-F5344CB8AC3E}">
        <p14:creationId xmlns:p14="http://schemas.microsoft.com/office/powerpoint/2010/main" val="2031784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5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If a student’s work must be transcribed due to accommodations:</a:t>
            </a:r>
          </a:p>
          <a:p>
            <a:pPr marL="742950" lvl="1" indent="-285750"/>
            <a:r>
              <a:rPr lang="en-US" sz="2900" dirty="0"/>
              <a:t>SAC and a TA who has completed the PSTAT handle the transcription.  One transcribes, and one serves as witness.  </a:t>
            </a:r>
          </a:p>
          <a:p>
            <a:pPr marL="742950" lvl="1" indent="-285750"/>
            <a:r>
              <a:rPr lang="en-US" sz="2900" dirty="0"/>
              <a:t>Student’s responses must be copied exactly, including errors.</a:t>
            </a:r>
            <a:endParaRPr lang="en-US" sz="29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dirty="0"/>
          </a:p>
        </p:txBody>
      </p:sp>
    </p:spTree>
    <p:extLst>
      <p:ext uri="{BB962C8B-B14F-4D97-AF65-F5344CB8AC3E}">
        <p14:creationId xmlns:p14="http://schemas.microsoft.com/office/powerpoint/2010/main" val="4146098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228074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4210564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the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a:t>
            </a:r>
            <a:r>
              <a:rPr lang="en-US" sz="3600" dirty="0"/>
              <a:t>g</a:t>
            </a:r>
            <a:r>
              <a:rPr lang="en-US" sz="3600" dirty="0">
                <a:latin typeface="Arial" panose="020B0604020202020204" pitchFamily="34" charset="0"/>
                <a:cs typeface="Arial" panose="020B0604020202020204" pitchFamily="34" charset="0"/>
              </a:rPr>
              <a:t> as TA by PDE.</a:t>
            </a:r>
          </a:p>
          <a:p>
            <a:pPr marL="285750" indent="-285750">
              <a:buFont typeface="Arial" panose="020B0604020202020204" pitchFamily="34" charset="0"/>
              <a:buChar char="•"/>
            </a:pPr>
            <a:r>
              <a:rPr lang="en-US" sz="3600" dirty="0"/>
              <a:t>TSS and PCA may not serve as TA or 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dirty="0"/>
          </a:p>
        </p:txBody>
      </p:sp>
    </p:spTree>
    <p:extLst>
      <p:ext uri="{BB962C8B-B14F-4D97-AF65-F5344CB8AC3E}">
        <p14:creationId xmlns:p14="http://schemas.microsoft.com/office/powerpoint/2010/main" val="361095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8CDC7-28F7-1D6A-7A56-36E37E17AD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5AA2E9-5398-D956-8B0D-BC6D7985C3F3}"/>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Secure Materials</a:t>
            </a:r>
            <a:endParaRPr lang="en-US" dirty="0"/>
          </a:p>
        </p:txBody>
      </p:sp>
      <p:sp>
        <p:nvSpPr>
          <p:cNvPr id="5" name="Slide Number Placeholder 4">
            <a:extLst>
              <a:ext uri="{FF2B5EF4-FFF2-40B4-BE49-F238E27FC236}">
                <a16:creationId xmlns:a16="http://schemas.microsoft.com/office/drawing/2014/main" id="{ED5585FD-CA10-F6D6-A325-E692EA94D3FA}"/>
              </a:ext>
            </a:extLst>
          </p:cNvPr>
          <p:cNvSpPr>
            <a:spLocks noGrp="1"/>
          </p:cNvSpPr>
          <p:nvPr>
            <p:ph type="sldNum" sz="quarter" idx="12"/>
          </p:nvPr>
        </p:nvSpPr>
        <p:spPr/>
        <p:txBody>
          <a:bodyPr/>
          <a:lstStyle/>
          <a:p>
            <a:fld id="{B24F5015-3417-4B27-A586-E4CCF4D77832}" type="slidenum">
              <a:rPr lang="en-US" smtClean="0"/>
              <a:t>31</a:t>
            </a:fld>
            <a:endParaRPr lang="en-US" dirty="0"/>
          </a:p>
        </p:txBody>
      </p:sp>
    </p:spTree>
    <p:extLst>
      <p:ext uri="{BB962C8B-B14F-4D97-AF65-F5344CB8AC3E}">
        <p14:creationId xmlns:p14="http://schemas.microsoft.com/office/powerpoint/2010/main" val="3944323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Storage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Secure materials (test tickets) should </a:t>
            </a:r>
            <a:r>
              <a:rPr lang="en-US" sz="3600" dirty="0"/>
              <a:t>be stored in a locked cabinet/storage room with limited access.</a:t>
            </a:r>
          </a:p>
          <a:p>
            <a:pPr marL="285750" indent="-285750">
              <a:buFont typeface="Arial" panose="020B0604020202020204" pitchFamily="34" charset="0"/>
              <a:buChar char="•"/>
            </a:pPr>
            <a:r>
              <a:rPr lang="en-US" sz="3600" dirty="0"/>
              <a:t>Maintain a list of those with access to the space.  </a:t>
            </a:r>
          </a:p>
          <a:p>
            <a:pPr marL="285750" indent="-285750">
              <a:buFont typeface="Arial" panose="020B0604020202020204" pitchFamily="34" charset="0"/>
              <a:buChar char="•"/>
            </a:pPr>
            <a:r>
              <a:rPr lang="en-US" sz="3600" dirty="0"/>
              <a:t>Anyone with access to secure storage area, including keys, needs to attend SAC training and sign the appropriate test security certificate.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dirty="0"/>
          </a:p>
        </p:txBody>
      </p:sp>
    </p:spTree>
    <p:extLst>
      <p:ext uri="{BB962C8B-B14F-4D97-AF65-F5344CB8AC3E}">
        <p14:creationId xmlns:p14="http://schemas.microsoft.com/office/powerpoint/2010/main" val="2225192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a:t>
            </a:r>
            <a:br>
              <a:rPr lang="en-US" dirty="0"/>
            </a:br>
            <a:r>
              <a:rPr lang="en-US" dirty="0"/>
              <a:t>Distribution and Collection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SACs should have TAs count test tickets prior to signing the sign out/sign in sheet when distributing test tickets and when collecting test tickets.</a:t>
            </a:r>
          </a:p>
          <a:p>
            <a:pPr marL="285750" indent="-285750">
              <a:buFont typeface="Arial" panose="020B0604020202020204" pitchFamily="34" charset="0"/>
              <a:buChar char="•"/>
            </a:pPr>
            <a:r>
              <a:rPr lang="en-US" sz="3600" dirty="0"/>
              <a:t>Maintain copies of sign out/sign in sheets.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 </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dirty="0"/>
          </a:p>
        </p:txBody>
      </p:sp>
    </p:spTree>
    <p:extLst>
      <p:ext uri="{BB962C8B-B14F-4D97-AF65-F5344CB8AC3E}">
        <p14:creationId xmlns:p14="http://schemas.microsoft.com/office/powerpoint/2010/main" val="677832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Test Tickets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latin typeface="Arial" panose="020B0604020202020204" pitchFamily="34" charset="0"/>
                <a:cs typeface="Arial" panose="020B0604020202020204" pitchFamily="34" charset="0"/>
              </a:rPr>
              <a:t>Test tickets are secure materials and treated as booklets.</a:t>
            </a:r>
          </a:p>
          <a:p>
            <a:pPr marL="285750" indent="-285750"/>
            <a:r>
              <a:rPr lang="en-US" sz="3600" dirty="0">
                <a:latin typeface="Arial" panose="020B0604020202020204" pitchFamily="34" charset="0"/>
                <a:cs typeface="Arial" panose="020B0604020202020204" pitchFamily="34" charset="0"/>
              </a:rPr>
              <a:t>Shred all test tickets after administration has concluded.</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1201935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Required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9170691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Required Trainings – Held in Person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trains all SACs annually.</a:t>
            </a:r>
          </a:p>
          <a:p>
            <a:pPr marL="285750" indent="-285750">
              <a:buFont typeface="Arial" panose="020B0604020202020204" pitchFamily="34" charset="0"/>
              <a:buChar char="•"/>
            </a:pPr>
            <a:r>
              <a:rPr lang="en-US" sz="3600" dirty="0"/>
              <a:t>SAC trains all TAs, Proctors, TSSs, PCAs, staff with access to secure materials (test tickets): secretarial, custodial</a:t>
            </a:r>
          </a:p>
          <a:p>
            <a:pPr marL="742950" lvl="1" indent="-285750"/>
            <a:r>
              <a:rPr lang="en-US" sz="3200" dirty="0">
                <a:latin typeface="Arial" panose="020B0604020202020204" pitchFamily="34" charset="0"/>
                <a:cs typeface="Arial" panose="020B0604020202020204" pitchFamily="34" charset="0"/>
              </a:rPr>
              <a:t>Conduct in spring for PSSA</a:t>
            </a:r>
          </a:p>
          <a:p>
            <a:pPr marL="742950" lvl="1" indent="-285750"/>
            <a:r>
              <a:rPr lang="en-US" sz="3200" dirty="0"/>
              <a:t>Conduct prior to each administration for Keystone </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DAC and SAC must maintain copies of agendas and sign in sheets.</a:t>
            </a:r>
            <a:endParaRPr lang="en-US" sz="3600" dirty="0">
              <a:solidFill>
                <a:srgbClr val="FF0000"/>
              </a:solidFill>
            </a:endParaRPr>
          </a:p>
          <a:p>
            <a:pPr marL="285750" indent="-285750">
              <a:buFont typeface="Arial" panose="020B0604020202020204" pitchFamily="34" charset="0"/>
              <a:buChar char="•"/>
            </a:pPr>
            <a:r>
              <a:rPr lang="en-US" sz="3600" dirty="0"/>
              <a:t>See SAC Training of TAs PowerPoint.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dirty="0"/>
          </a:p>
        </p:txBody>
      </p:sp>
    </p:spTree>
    <p:extLst>
      <p:ext uri="{BB962C8B-B14F-4D97-AF65-F5344CB8AC3E}">
        <p14:creationId xmlns:p14="http://schemas.microsoft.com/office/powerpoint/2010/main" val="3820698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dirty="0"/>
          </a:p>
        </p:txBody>
      </p:sp>
    </p:spTree>
    <p:extLst>
      <p:ext uri="{BB962C8B-B14F-4D97-AF65-F5344CB8AC3E}">
        <p14:creationId xmlns:p14="http://schemas.microsoft.com/office/powerpoint/2010/main" val="4187370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dirty="0"/>
          </a:p>
        </p:txBody>
      </p:sp>
    </p:spTree>
    <p:extLst>
      <p:ext uri="{BB962C8B-B14F-4D97-AF65-F5344CB8AC3E}">
        <p14:creationId xmlns:p14="http://schemas.microsoft.com/office/powerpoint/2010/main" val="1350671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Certifications – 1</a:t>
            </a:r>
            <a:r>
              <a:rPr lang="en-US" sz="40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t>DAC </a:t>
            </a:r>
          </a:p>
          <a:p>
            <a:pPr marL="285750" indent="-285750">
              <a:buFont typeface="Arial" panose="020B0604020202020204" pitchFamily="34" charset="0"/>
              <a:buChar char="•"/>
            </a:pPr>
            <a:r>
              <a:rPr lang="en-US" sz="3600" dirty="0"/>
              <a:t>SAC</a:t>
            </a:r>
          </a:p>
          <a:p>
            <a:pPr marL="285750" indent="-285750">
              <a:buFont typeface="Arial" panose="020B0604020202020204" pitchFamily="34" charset="0"/>
              <a:buChar char="•"/>
            </a:pPr>
            <a:r>
              <a:rPr lang="en-US" sz="3600" dirty="0"/>
              <a:t>Building principal(s)</a:t>
            </a:r>
          </a:p>
          <a:p>
            <a:pPr marL="285750" indent="-285750">
              <a:buFont typeface="Arial" panose="020B0604020202020204" pitchFamily="34" charset="0"/>
              <a:buChar char="•"/>
            </a:pPr>
            <a:r>
              <a:rPr lang="en-US" sz="3600" dirty="0"/>
              <a:t>All TAs and Proctors </a:t>
            </a:r>
          </a:p>
          <a:p>
            <a:pPr marL="285750" indent="-285750">
              <a:buFont typeface="Arial" panose="020B0604020202020204" pitchFamily="34" charset="0"/>
              <a:buChar char="•"/>
            </a:pPr>
            <a:r>
              <a:rPr lang="en-US" sz="3600" dirty="0"/>
              <a:t>All individuals who handle or have access (including keys) to secure materials (test tickets): custodians, secretarial staff, support staff, TSS, PCAs, student teachers, any others involved in testing</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dirty="0"/>
          </a:p>
        </p:txBody>
      </p:sp>
    </p:spTree>
    <p:extLst>
      <p:ext uri="{BB962C8B-B14F-4D97-AF65-F5344CB8AC3E}">
        <p14:creationId xmlns:p14="http://schemas.microsoft.com/office/powerpoint/2010/main" val="185367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District Assessment Schedule</a:t>
            </a:r>
          </a:p>
          <a:p>
            <a:pPr marL="285750" indent="-285750"/>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t>Handbook for Assessment Coordinators</a:t>
            </a:r>
          </a:p>
          <a:p>
            <a:pPr marL="285750" indent="-285750">
              <a:buFont typeface="Arial" panose="020B0604020202020204" pitchFamily="34" charset="0"/>
              <a:buChar char="•"/>
            </a:pPr>
            <a:r>
              <a:rPr lang="en-US" sz="3600" dirty="0"/>
              <a:t>Test Security and Certifications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PSTAT </a:t>
            </a:r>
          </a:p>
          <a:p>
            <a:pPr marL="285750" indent="-285750">
              <a:buFont typeface="Arial" panose="020B0604020202020204" pitchFamily="34" charset="0"/>
              <a:buChar char="•"/>
            </a:pPr>
            <a:r>
              <a:rPr lang="en-US" sz="3600" dirty="0"/>
              <a:t>Student Participation</a:t>
            </a:r>
          </a:p>
          <a:p>
            <a:pPr marL="285750" indent="-285750">
              <a:buFont typeface="Arial" panose="020B0604020202020204" pitchFamily="34" charset="0"/>
              <a:buChar char="•"/>
            </a:pPr>
            <a:r>
              <a:rPr lang="en-US" sz="3600" dirty="0"/>
              <a:t>Online Administration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normAutofit/>
          </a:bodyPr>
          <a:lstStyle/>
          <a:p>
            <a:r>
              <a:rPr lang="en-US" dirty="0"/>
              <a:t>Test Security Certifications – 2</a:t>
            </a:r>
            <a:r>
              <a:rPr lang="en-US" sz="4000" dirty="0"/>
              <a:t>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Proctors of PSSA and </a:t>
            </a:r>
            <a:r>
              <a:rPr lang="en-US" sz="3200"/>
              <a:t>Keystone Exams </a:t>
            </a:r>
            <a:r>
              <a:rPr lang="en-US" sz="3200" dirty="0"/>
              <a:t>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386043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t>Signed after administration is complete.</a:t>
            </a:r>
          </a:p>
          <a:p>
            <a:pPr marL="285750" indent="-285750">
              <a:buFont typeface="Arial" panose="020B0604020202020204" pitchFamily="34" charset="0"/>
              <a:buChar char="•"/>
            </a:pPr>
            <a:r>
              <a:rPr lang="en-US" sz="3600" dirty="0"/>
              <a:t>Copies maintained by Chief School Administrator or designee for three years.</a:t>
            </a:r>
          </a:p>
          <a:p>
            <a:pPr marL="285750" indent="-285750">
              <a:buFont typeface="Arial" panose="020B0604020202020204" pitchFamily="34" charset="0"/>
              <a:buChar char="•"/>
            </a:pPr>
            <a:r>
              <a:rPr lang="en-US" sz="3600" dirty="0"/>
              <a:t>DAC should scan and send copies of signed certificates to all SACs.</a:t>
            </a:r>
          </a:p>
          <a:p>
            <a:pPr marL="285750" indent="-285750">
              <a:buFont typeface="Arial" panose="020B0604020202020204" pitchFamily="34" charset="0"/>
              <a:buChar char="•"/>
            </a:pPr>
            <a:r>
              <a:rPr lang="en-US" sz="3600" dirty="0"/>
              <a:t>Report anyone who refuses to sign the Test Security Certificate to the Chief School Administrator, to PDE </a:t>
            </a:r>
            <a:r>
              <a:rPr lang="en-US" sz="3600" dirty="0">
                <a:hlinkClick r:id="rId3"/>
              </a:rPr>
              <a:t>ra-edirregularities@pa.gov</a:t>
            </a:r>
            <a:r>
              <a:rPr lang="en-US" sz="3600" dirty="0"/>
              <a:t> and to Mr. Jay Gift </a:t>
            </a:r>
            <a:r>
              <a:rPr lang="en-US" sz="3600" dirty="0">
                <a:hlinkClick r:id="rId4"/>
              </a:rPr>
              <a:t>rgift@pa.gov</a:t>
            </a:r>
            <a:r>
              <a:rPr lang="en-US" sz="3600" dirty="0"/>
              <a:t>.</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dirty="0"/>
          </a:p>
        </p:txBody>
      </p:sp>
    </p:spTree>
    <p:extLst>
      <p:ext uri="{BB962C8B-B14F-4D97-AF65-F5344CB8AC3E}">
        <p14:creationId xmlns:p14="http://schemas.microsoft.com/office/powerpoint/2010/main" val="290840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dirty="0"/>
          </a:p>
        </p:txBody>
      </p:sp>
    </p:spTree>
    <p:extLst>
      <p:ext uri="{BB962C8B-B14F-4D97-AF65-F5344CB8AC3E}">
        <p14:creationId xmlns:p14="http://schemas.microsoft.com/office/powerpoint/2010/main" val="2030496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DACs must complete</a:t>
            </a:r>
          </a:p>
          <a:p>
            <a:pPr marL="742950" lvl="1" indent="-285750"/>
            <a:r>
              <a:rPr lang="en-US" sz="3200" dirty="0">
                <a:latin typeface="Arial" panose="020B0604020202020204" pitchFamily="34" charset="0"/>
                <a:cs typeface="Arial" panose="020B0604020202020204" pitchFamily="34" charset="0"/>
              </a:rPr>
              <a:t>D</a:t>
            </a:r>
            <a:r>
              <a:rPr lang="en-US" sz="3200" dirty="0"/>
              <a:t>AC, 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SACs must complete</a:t>
            </a:r>
          </a:p>
          <a:p>
            <a:pPr marL="742950" lvl="1" indent="-285750"/>
            <a:r>
              <a:rPr lang="en-US" sz="3200" dirty="0"/>
              <a:t>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TAs, Proctors, TSS, PCAs must complete</a:t>
            </a:r>
          </a:p>
          <a:p>
            <a:pPr marL="742950" lvl="1" indent="-285750"/>
            <a:r>
              <a:rPr lang="en-US" sz="3200" dirty="0"/>
              <a:t>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hlinkClick r:id="rId3"/>
              </a:rPr>
              <a:t>www.pstattraining.net</a:t>
            </a:r>
            <a:r>
              <a:rPr lang="en-US" sz="3200" dirty="0"/>
              <a:t> </a:t>
            </a: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dirty="0"/>
          </a:p>
        </p:txBody>
      </p:sp>
    </p:spTree>
    <p:extLst>
      <p:ext uri="{BB962C8B-B14F-4D97-AF65-F5344CB8AC3E}">
        <p14:creationId xmlns:p14="http://schemas.microsoft.com/office/powerpoint/2010/main" val="2551975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01C03-5399-9C41-3BA9-6E309E7C2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E094A2-2701-D6A5-9137-5FF1FFDD2E80}"/>
              </a:ext>
            </a:extLst>
          </p:cNvPr>
          <p:cNvSpPr>
            <a:spLocks noGrp="1"/>
          </p:cNvSpPr>
          <p:nvPr>
            <p:ph type="title"/>
          </p:nvPr>
        </p:nvSpPr>
        <p:spPr/>
        <p:txBody>
          <a:bodyPr/>
          <a:lstStyle/>
          <a:p>
            <a:r>
              <a:rPr lang="en-US" dirty="0"/>
              <a:t>PSTAT Certificates </a:t>
            </a:r>
          </a:p>
        </p:txBody>
      </p:sp>
      <p:sp>
        <p:nvSpPr>
          <p:cNvPr id="3" name="Content Placeholder 2">
            <a:extLst>
              <a:ext uri="{FF2B5EF4-FFF2-40B4-BE49-F238E27FC236}">
                <a16:creationId xmlns:a16="http://schemas.microsoft.com/office/drawing/2014/main" id="{477AB881-1ED1-6494-9DCB-B22412391F45}"/>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 or SAC maintains all PSTAT certificates.</a:t>
            </a:r>
          </a:p>
          <a:p>
            <a:pPr marL="285750" indent="-285750"/>
            <a:r>
              <a:rPr lang="en-US" sz="3600" dirty="0"/>
              <a:t>TAs can save a PDF copy of the certificate and email a copy to the SAC.  The SAC can maintain electronic copies – they do not need to </a:t>
            </a:r>
            <a:r>
              <a:rPr lang="en-US" sz="3600"/>
              <a:t>be printed.</a:t>
            </a:r>
            <a:endParaRPr lang="en-US" sz="3600" dirty="0"/>
          </a:p>
          <a:p>
            <a:pPr marL="285750" indent="-285750"/>
            <a:r>
              <a:rPr lang="en-US" sz="3600" dirty="0"/>
              <a:t>DAC should scan and email send copies of the 3 PSTAT certificates to all SACs for monitoring.</a:t>
            </a:r>
            <a:endParaRPr lang="en-US" dirty="0"/>
          </a:p>
        </p:txBody>
      </p:sp>
      <p:sp>
        <p:nvSpPr>
          <p:cNvPr id="5" name="Slide Number Placeholder 4">
            <a:extLst>
              <a:ext uri="{FF2B5EF4-FFF2-40B4-BE49-F238E27FC236}">
                <a16:creationId xmlns:a16="http://schemas.microsoft.com/office/drawing/2014/main" id="{F0FBFBAE-3B34-69C4-64E7-9AADAB81D194}"/>
              </a:ext>
            </a:extLst>
          </p:cNvPr>
          <p:cNvSpPr>
            <a:spLocks noGrp="1"/>
          </p:cNvSpPr>
          <p:nvPr>
            <p:ph type="sldNum" sz="quarter" idx="12"/>
          </p:nvPr>
        </p:nvSpPr>
        <p:spPr/>
        <p:txBody>
          <a:bodyPr/>
          <a:lstStyle/>
          <a:p>
            <a:fld id="{B24F5015-3417-4B27-A586-E4CCF4D77832}" type="slidenum">
              <a:rPr lang="en-US" smtClean="0"/>
              <a:t>44</a:t>
            </a:fld>
            <a:endParaRPr lang="en-US" dirty="0"/>
          </a:p>
        </p:txBody>
      </p:sp>
    </p:spTree>
    <p:extLst>
      <p:ext uri="{BB962C8B-B14F-4D97-AF65-F5344CB8AC3E}">
        <p14:creationId xmlns:p14="http://schemas.microsoft.com/office/powerpoint/2010/main" val="1672343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dirty="0"/>
          </a:p>
        </p:txBody>
      </p:sp>
    </p:spTree>
    <p:extLst>
      <p:ext uri="{BB962C8B-B14F-4D97-AF65-F5344CB8AC3E}">
        <p14:creationId xmlns:p14="http://schemas.microsoft.com/office/powerpoint/2010/main" val="4735908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must assign TAs to test sessions.</a:t>
            </a:r>
          </a:p>
          <a:p>
            <a:pPr marL="285750" indent="-285750">
              <a:buFont typeface="Arial" panose="020B0604020202020204" pitchFamily="34" charset="0"/>
              <a:buChar char="•"/>
            </a:pPr>
            <a:r>
              <a:rPr lang="en-US" sz="3600" dirty="0"/>
              <a:t>SAC must enter all accommodations.</a:t>
            </a:r>
          </a:p>
          <a:p>
            <a:pPr marL="285750" indent="-285750">
              <a:buFont typeface="Arial" panose="020B0604020202020204" pitchFamily="34" charset="0"/>
              <a:buChar char="•"/>
            </a:pPr>
            <a:r>
              <a:rPr lang="en-US" sz="3600" dirty="0"/>
              <a:t>SAC or person creating test sessions should not be listed as the TA, unless serving as the TA.</a:t>
            </a:r>
          </a:p>
          <a:p>
            <a:pPr marL="285750" indent="-285750">
              <a:buFont typeface="Arial" panose="020B0604020202020204" pitchFamily="34" charset="0"/>
              <a:buChar char="•"/>
            </a:pP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DRC Insight Portal Login</a:t>
            </a:r>
            <a:r>
              <a:rPr lang="en-US" sz="3600" dirty="0">
                <a:solidFill>
                  <a:srgbClr val="0070C0"/>
                </a:solidFill>
                <a:latin typeface="Arial" panose="020B0604020202020204" pitchFamily="34" charset="0"/>
                <a:cs typeface="Arial" panose="020B0604020202020204" pitchFamily="34" charset="0"/>
              </a:rPr>
              <a:t> </a:t>
            </a:r>
            <a:r>
              <a:rPr lang="en-US" sz="3600" dirty="0">
                <a:solidFill>
                  <a:srgbClr val="0070C0"/>
                </a:solidFill>
              </a:rPr>
              <a:t>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dirty="0"/>
          </a:p>
        </p:txBody>
      </p:sp>
    </p:spTree>
    <p:extLst>
      <p:ext uri="{BB962C8B-B14F-4D97-AF65-F5344CB8AC3E}">
        <p14:creationId xmlns:p14="http://schemas.microsoft.com/office/powerpoint/2010/main" val="3884858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 records from PIMS </a:t>
            </a:r>
          </a:p>
          <a:p>
            <a:pPr marL="285750" indent="-285750">
              <a:buFont typeface="Arial" panose="020B0604020202020204" pitchFamily="34" charset="0"/>
              <a:buChar char="•"/>
            </a:pPr>
            <a:r>
              <a:rPr lang="en-US" sz="3600" dirty="0"/>
              <a:t>PA Online Tutorials</a:t>
            </a:r>
          </a:p>
          <a:p>
            <a:pPr marL="285750" indent="-285750">
              <a:buFont typeface="Arial" panose="020B0604020202020204" pitchFamily="34" charset="0"/>
              <a:buChar char="•"/>
            </a:pPr>
            <a:r>
              <a:rPr lang="en-US" sz="3600" dirty="0"/>
              <a:t>PA Online Tools Training </a:t>
            </a:r>
          </a:p>
          <a:p>
            <a:pPr marL="285750" indent="-285750">
              <a:buFont typeface="Arial" panose="020B0604020202020204" pitchFamily="34" charset="0"/>
              <a:buChar char="•"/>
            </a:pPr>
            <a:r>
              <a:rPr lang="en-US" sz="3600" dirty="0"/>
              <a:t>Technology User Guide </a:t>
            </a:r>
          </a:p>
          <a:p>
            <a:pPr marL="285750" indent="-285750">
              <a:buFont typeface="Arial" panose="020B0604020202020204" pitchFamily="34" charset="0"/>
              <a:buChar char="•"/>
            </a:pPr>
            <a:r>
              <a:rPr lang="en-US" sz="3600" dirty="0"/>
              <a:t>Student devices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DRC INSIGHT Portal User Guide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dirty="0"/>
          </a:p>
        </p:txBody>
      </p:sp>
    </p:spTree>
    <p:extLst>
      <p:ext uri="{BB962C8B-B14F-4D97-AF65-F5344CB8AC3E}">
        <p14:creationId xmlns:p14="http://schemas.microsoft.com/office/powerpoint/2010/main" val="15191408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Spanish Assessments:</a:t>
            </a:r>
            <a:br>
              <a:rPr lang="en-US" dirty="0"/>
            </a:br>
            <a:r>
              <a:rPr lang="en-US" dirty="0"/>
              <a:t>Online not Available</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sz="3300" dirty="0"/>
              <a:t>Online versions of Spanish assessments are not available for 2024-2025.  Online versions of Spanish assessments will be available in 2025-2026. </a:t>
            </a:r>
          </a:p>
          <a:p>
            <a:r>
              <a:rPr lang="en-US" sz="3300" dirty="0"/>
              <a:t>See the next slide for information regarding paper booklets for students needing Spanish translations.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48</a:t>
            </a:fld>
            <a:endParaRPr lang="en-US" dirty="0"/>
          </a:p>
        </p:txBody>
      </p:sp>
    </p:spTree>
    <p:extLst>
      <p:ext uri="{BB962C8B-B14F-4D97-AF65-F5344CB8AC3E}">
        <p14:creationId xmlns:p14="http://schemas.microsoft.com/office/powerpoint/2010/main" val="3472241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F2EE3B-307C-4798-A383-06B751FE19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E4310-0FEC-C851-2128-17AED618E1EB}"/>
              </a:ext>
            </a:extLst>
          </p:cNvPr>
          <p:cNvSpPr>
            <a:spLocks noGrp="1"/>
          </p:cNvSpPr>
          <p:nvPr>
            <p:ph type="title"/>
          </p:nvPr>
        </p:nvSpPr>
        <p:spPr/>
        <p:txBody>
          <a:bodyPr>
            <a:normAutofit/>
          </a:bodyPr>
          <a:lstStyle/>
          <a:p>
            <a:r>
              <a:rPr lang="en-US" dirty="0"/>
              <a:t>Spanish Booklets:</a:t>
            </a:r>
            <a:br>
              <a:rPr lang="en-US" dirty="0"/>
            </a:br>
            <a:r>
              <a:rPr lang="en-US" dirty="0"/>
              <a:t>Mathematics, Science, Algebra I, Biology</a:t>
            </a:r>
          </a:p>
        </p:txBody>
      </p:sp>
      <p:sp>
        <p:nvSpPr>
          <p:cNvPr id="3" name="Content Placeholder 2">
            <a:extLst>
              <a:ext uri="{FF2B5EF4-FFF2-40B4-BE49-F238E27FC236}">
                <a16:creationId xmlns:a16="http://schemas.microsoft.com/office/drawing/2014/main" id="{C0166CB2-D887-CA7F-C376-DAF2D9700B0F}"/>
              </a:ext>
            </a:extLst>
          </p:cNvPr>
          <p:cNvSpPr>
            <a:spLocks noGrp="1"/>
          </p:cNvSpPr>
          <p:nvPr>
            <p:ph idx="1"/>
          </p:nvPr>
        </p:nvSpPr>
        <p:spPr/>
        <p:txBody>
          <a:bodyPr>
            <a:normAutofit fontScale="85000" lnSpcReduction="20000"/>
          </a:bodyPr>
          <a:lstStyle/>
          <a:p>
            <a:r>
              <a:rPr lang="en-US" dirty="0"/>
              <a:t>Spanish booklets will arrive as a single shrink-wrapped packet containing one English combined test/answer booklet and one Spanish combined test/answer booklet.  Provide students with both booklets.</a:t>
            </a:r>
          </a:p>
          <a:p>
            <a:r>
              <a:rPr lang="en-US" dirty="0"/>
              <a:t>Students may record answers using English, Spanish or a combination of both English and Spanish. </a:t>
            </a:r>
          </a:p>
          <a:p>
            <a:r>
              <a:rPr lang="en-US" dirty="0"/>
              <a:t>If a student will record ANY portion of their responses using Spanish, the student records all answers in the Spanish booklet, and that booklet should have the pre-code label.  </a:t>
            </a:r>
          </a:p>
          <a:p>
            <a:r>
              <a:rPr lang="en-US" dirty="0"/>
              <a:t>Responses written in Spanish will not be scored if recorded in the English booklet.  </a:t>
            </a:r>
          </a:p>
          <a:p>
            <a:r>
              <a:rPr lang="en-US" dirty="0"/>
              <a:t>If a student will record ALL responses using English, the student selects and records all answers in one booklet, either English or Spanish, and that booklet should have the pre-code label. </a:t>
            </a:r>
          </a:p>
        </p:txBody>
      </p:sp>
      <p:sp>
        <p:nvSpPr>
          <p:cNvPr id="4" name="Slide Number Placeholder 3">
            <a:extLst>
              <a:ext uri="{FF2B5EF4-FFF2-40B4-BE49-F238E27FC236}">
                <a16:creationId xmlns:a16="http://schemas.microsoft.com/office/drawing/2014/main" id="{2081F0C8-0C01-A5A8-6879-B3C0877C9E35}"/>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786324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sz="3200" dirty="0"/>
              <a:t>Responsibilities of District Assessment Coordinators</a:t>
            </a:r>
          </a:p>
          <a:p>
            <a:pPr marL="285750" indent="-285750">
              <a:buFont typeface="Arial" panose="020B0604020202020204" pitchFamily="34" charset="0"/>
              <a:buChar char="•"/>
            </a:pPr>
            <a:r>
              <a:rPr lang="en-US" sz="3200" dirty="0"/>
              <a:t>Responsibilities of School Assessment Coordinators </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Qualifications of Test Administrators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100" dirty="0"/>
              <a:t>Required Trainings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Directions for Administration</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Calculators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Secure Materials</a:t>
            </a:r>
          </a:p>
          <a:p>
            <a:pPr marL="285750" indent="-285750">
              <a:buFont typeface="Arial" panose="020B0604020202020204" pitchFamily="34" charset="0"/>
              <a:buChar char="•"/>
            </a:pPr>
            <a:r>
              <a:rPr lang="en-US" sz="3100" dirty="0"/>
              <a:t>Parent Information</a:t>
            </a:r>
          </a:p>
          <a:p>
            <a:pPr marL="285750" indent="-285750">
              <a:buFont typeface="Arial" panose="020B0604020202020204" pitchFamily="34" charset="0"/>
              <a:buChar char="•"/>
            </a:pPr>
            <a:r>
              <a:rPr lang="en-US" sz="3100" dirty="0"/>
              <a:t>Contact Information/Mission</a:t>
            </a:r>
            <a:endParaRPr lang="en-US" sz="31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4092483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dirty="0"/>
          </a:p>
        </p:txBody>
      </p:sp>
    </p:spTree>
    <p:extLst>
      <p:ext uri="{BB962C8B-B14F-4D97-AF65-F5344CB8AC3E}">
        <p14:creationId xmlns:p14="http://schemas.microsoft.com/office/powerpoint/2010/main" val="11517145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online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a:t>
            </a:r>
          </a:p>
          <a:p>
            <a:pPr marL="742950" lvl="1" indent="-285750"/>
            <a:r>
              <a:rPr lang="en-US" sz="3200" dirty="0"/>
              <a:t>Single online 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dirty="0"/>
          </a:p>
        </p:txBody>
      </p:sp>
    </p:spTree>
    <p:extLst>
      <p:ext uri="{BB962C8B-B14F-4D97-AF65-F5344CB8AC3E}">
        <p14:creationId xmlns:p14="http://schemas.microsoft.com/office/powerpoint/2010/main" val="21287710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dirty="0"/>
          </a:p>
        </p:txBody>
      </p:sp>
    </p:spTree>
    <p:extLst>
      <p:ext uri="{BB962C8B-B14F-4D97-AF65-F5344CB8AC3E}">
        <p14:creationId xmlns:p14="http://schemas.microsoft.com/office/powerpoint/2010/main" val="1039279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Code of Conduct</a:t>
            </a:r>
          </a:p>
          <a:p>
            <a:pPr marL="285750" indent="-285750">
              <a:buFont typeface="Arial" panose="020B0604020202020204" pitchFamily="34" charset="0"/>
              <a:buChar char="•"/>
            </a:pPr>
            <a:r>
              <a:rPr lang="en-US" sz="3600" dirty="0"/>
              <a:t>General 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600" dirty="0"/>
              <a:t>Non-assessed students including religious opt-outs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dirty="0"/>
          </a:p>
        </p:txBody>
      </p:sp>
    </p:spTree>
    <p:extLst>
      <p:ext uri="{BB962C8B-B14F-4D97-AF65-F5344CB8AC3E}">
        <p14:creationId xmlns:p14="http://schemas.microsoft.com/office/powerpoint/2010/main" val="4889043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r>
              <a:rPr lang="en-US" sz="3600" dirty="0"/>
              <a:t>TAs or Proctors should review the Code of Conduct with all students prior to test administration. </a:t>
            </a:r>
          </a:p>
          <a:p>
            <a:pPr marL="285750" indent="-285750">
              <a:buFont typeface="Arial" panose="020B0604020202020204" pitchFamily="34" charset="0"/>
              <a:buChar char="•"/>
            </a:pPr>
            <a:r>
              <a:rPr lang="en-US" sz="3600" dirty="0"/>
              <a:t>S</a:t>
            </a:r>
            <a:r>
              <a:rPr lang="en-US" sz="3600" dirty="0">
                <a:latin typeface="Arial" panose="020B0604020202020204" pitchFamily="34" charset="0"/>
                <a:cs typeface="Arial" panose="020B0604020202020204" pitchFamily="34" charset="0"/>
              </a:rPr>
              <a:t>tudents will acknowledge the Code of Conduct  at the beginning of each module of Keystone Exams or section of PSSA assessments. </a:t>
            </a:r>
          </a:p>
          <a:p>
            <a:pPr marL="285750" indent="-285750">
              <a:buFont typeface="Arial" panose="020B0604020202020204" pitchFamily="34" charset="0"/>
              <a:buChar char="•"/>
            </a:pPr>
            <a:r>
              <a:rPr lang="en-US" sz="3600" dirty="0"/>
              <a:t>Students do not log out after completing the Code of Conduct.</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600" dirty="0"/>
              <a:t>Copy provided in HAC.</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dirty="0"/>
          </a:p>
        </p:txBody>
      </p:sp>
    </p:spTree>
    <p:extLst>
      <p:ext uri="{BB962C8B-B14F-4D97-AF65-F5344CB8AC3E}">
        <p14:creationId xmlns:p14="http://schemas.microsoft.com/office/powerpoint/2010/main" val="25794999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the end of grade 11. </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dirty="0"/>
          </a:p>
        </p:txBody>
      </p:sp>
    </p:spTree>
    <p:extLst>
      <p:ext uri="{BB962C8B-B14F-4D97-AF65-F5344CB8AC3E}">
        <p14:creationId xmlns:p14="http://schemas.microsoft.com/office/powerpoint/2010/main" val="34187167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schooled students</a:t>
            </a:r>
          </a:p>
          <a:p>
            <a:pPr marL="742950" lvl="1" indent="-285750"/>
            <a:r>
              <a:rPr lang="en-US" sz="3200" dirty="0">
                <a:latin typeface="Arial" panose="020B0604020202020204" pitchFamily="34" charset="0"/>
                <a:cs typeface="Arial" panose="020B0604020202020204" pitchFamily="34" charset="0"/>
              </a:rPr>
              <a:t>First year English Learner students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dirty="0"/>
          </a:p>
        </p:txBody>
      </p:sp>
    </p:spTree>
    <p:extLst>
      <p:ext uri="{BB962C8B-B14F-4D97-AF65-F5344CB8AC3E}">
        <p14:creationId xmlns:p14="http://schemas.microsoft.com/office/powerpoint/2010/main" val="9865963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Religious Opt-outs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Required documentation:</a:t>
            </a:r>
          </a:p>
          <a:p>
            <a:pPr marL="742950" lvl="1" indent="-285750"/>
            <a:r>
              <a:rPr lang="en-US" sz="3200" dirty="0">
                <a:latin typeface="Arial" panose="020B0604020202020204" pitchFamily="34" charset="0"/>
                <a:cs typeface="Arial" panose="020B0604020202020204" pitchFamily="34" charset="0"/>
              </a:rPr>
              <a:t>Written district procedures for religious opt out</a:t>
            </a:r>
          </a:p>
          <a:p>
            <a:pPr marL="742950" lvl="1" indent="-285750"/>
            <a:r>
              <a:rPr lang="en-US" sz="3200" dirty="0">
                <a:latin typeface="Arial" panose="020B0604020202020204" pitchFamily="34" charset="0"/>
                <a:cs typeface="Arial" panose="020B0604020202020204" pitchFamily="34" charset="0"/>
              </a:rPr>
              <a:t>Copies of parent requests to view the exams</a:t>
            </a:r>
          </a:p>
          <a:p>
            <a:pPr marL="742950" lvl="1" indent="-285750"/>
            <a:r>
              <a:rPr lang="en-US" sz="3200" dirty="0"/>
              <a:t>Copies of parent signed confidentiality statements</a:t>
            </a:r>
          </a:p>
          <a:p>
            <a:pPr marL="742950" lvl="1" indent="-285750"/>
            <a:r>
              <a:rPr lang="en-US" sz="3200" dirty="0">
                <a:latin typeface="Arial" panose="020B0604020202020204" pitchFamily="34" charset="0"/>
                <a:cs typeface="Arial" panose="020B0604020202020204" pitchFamily="34" charset="0"/>
              </a:rPr>
              <a:t>Copies of written parent request</a:t>
            </a:r>
            <a:r>
              <a:rPr lang="en-US" sz="3200" dirty="0"/>
              <a:t>s to opt their child out of testing once exams have been viewed</a:t>
            </a:r>
            <a:endParaRPr lang="en-US" sz="3200" dirty="0">
              <a:latin typeface="Arial" panose="020B0604020202020204" pitchFamily="34" charset="0"/>
              <a:cs typeface="Arial" panose="020B0604020202020204" pitchFamily="34" charset="0"/>
            </a:endParaRPr>
          </a:p>
          <a:p>
            <a:pPr marL="742950" lvl="1" indent="-285750"/>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dirty="0"/>
          </a:p>
        </p:txBody>
      </p:sp>
    </p:spTree>
    <p:extLst>
      <p:ext uri="{BB962C8B-B14F-4D97-AF65-F5344CB8AC3E}">
        <p14:creationId xmlns:p14="http://schemas.microsoft.com/office/powerpoint/2010/main" val="15139990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a:p>
        </p:txBody>
      </p:sp>
    </p:spTree>
    <p:extLst>
      <p:ext uri="{BB962C8B-B14F-4D97-AF65-F5344CB8AC3E}">
        <p14:creationId xmlns:p14="http://schemas.microsoft.com/office/powerpoint/2010/main" val="3139562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Accommodations: </a:t>
            </a:r>
            <a:br>
              <a:rPr lang="en-US" dirty="0"/>
            </a:br>
            <a:r>
              <a:rPr lang="en-US" dirty="0"/>
              <a:t>Unique Assurance Process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000" dirty="0"/>
              <a:t>Submit Unique Accommodations Assurances only for accommodations indicated in Table A of the Accommodations Manual.</a:t>
            </a:r>
          </a:p>
          <a:p>
            <a:pPr marL="285750" indent="-285750">
              <a:buFont typeface="Arial" panose="020B0604020202020204" pitchFamily="34" charset="0"/>
              <a:buChar char="•"/>
            </a:pPr>
            <a:r>
              <a:rPr lang="en-US" sz="3000" dirty="0"/>
              <a:t>Assurance process</a:t>
            </a:r>
          </a:p>
          <a:p>
            <a:pPr marL="742950" lvl="1" indent="-285750"/>
            <a:r>
              <a:rPr lang="en-US" sz="2600" dirty="0"/>
              <a:t>Submit to PDE via Survey Monkey link at least 6 weeks in advance of testing.</a:t>
            </a:r>
          </a:p>
          <a:p>
            <a:pPr marL="742950" lvl="1" indent="-285750"/>
            <a:r>
              <a:rPr lang="en-US" sz="2600" dirty="0">
                <a:effectLst/>
              </a:rPr>
              <a:t>PDE will send a submission receipt within 6 business days. Retain submission receipt for monitoring with the SAC.</a:t>
            </a:r>
          </a:p>
          <a:p>
            <a:pPr marL="742950" lvl="1" indent="-285750"/>
            <a:r>
              <a:rPr lang="en-US" sz="2600" dirty="0"/>
              <a:t>PDE will contact the submitter only if there are questions or concerns. </a:t>
            </a:r>
            <a:endParaRPr lang="en-US" sz="2600" dirty="0">
              <a:effectLs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dirty="0"/>
          </a:p>
        </p:txBody>
      </p:sp>
    </p:spTree>
    <p:extLst>
      <p:ext uri="{BB962C8B-B14F-4D97-AF65-F5344CB8AC3E}">
        <p14:creationId xmlns:p14="http://schemas.microsoft.com/office/powerpoint/2010/main" val="58722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6719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7722F-F7F4-EC18-3305-D6B906E7B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621942-1AB7-74A7-D18A-B084E1B83EB9}"/>
              </a:ext>
            </a:extLst>
          </p:cNvPr>
          <p:cNvSpPr>
            <a:spLocks noGrp="1"/>
          </p:cNvSpPr>
          <p:nvPr>
            <p:ph type="title"/>
          </p:nvPr>
        </p:nvSpPr>
        <p:spPr/>
        <p:txBody>
          <a:bodyPr>
            <a:normAutofit/>
          </a:bodyPr>
          <a:lstStyle/>
          <a:p>
            <a:r>
              <a:rPr lang="en-US" dirty="0"/>
              <a:t>Accommodations: </a:t>
            </a:r>
            <a:br>
              <a:rPr lang="en-US" dirty="0"/>
            </a:br>
            <a:r>
              <a:rPr lang="en-US" dirty="0"/>
              <a:t>Unique Assurance Process – 2</a:t>
            </a:r>
            <a:r>
              <a:rPr lang="en-US" sz="3600" dirty="0"/>
              <a:t>  </a:t>
            </a:r>
          </a:p>
        </p:txBody>
      </p:sp>
      <p:sp>
        <p:nvSpPr>
          <p:cNvPr id="3" name="Content Placeholder 2">
            <a:extLst>
              <a:ext uri="{FF2B5EF4-FFF2-40B4-BE49-F238E27FC236}">
                <a16:creationId xmlns:a16="http://schemas.microsoft.com/office/drawing/2014/main" id="{A91163BF-E16C-3CAA-83E4-90AFD07B0D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000" dirty="0"/>
              <a:t>Accommodations </a:t>
            </a:r>
            <a:r>
              <a:rPr lang="en-US" sz="3000" dirty="0">
                <a:latin typeface="Arial" panose="020B0604020202020204" pitchFamily="34" charset="0"/>
                <a:cs typeface="Arial" panose="020B0604020202020204" pitchFamily="34" charset="0"/>
              </a:rPr>
              <a:t>Manual provides additional guidance.</a:t>
            </a:r>
          </a:p>
          <a:p>
            <a:pPr marL="285750" indent="-285750">
              <a:buFont typeface="Arial" panose="020B0604020202020204" pitchFamily="34" charset="0"/>
              <a:buChar char="•"/>
            </a:pPr>
            <a:r>
              <a:rPr lang="en-US" sz="3000" dirty="0"/>
              <a:t>Email: </a:t>
            </a:r>
            <a:r>
              <a:rPr lang="en-US" sz="3000" dirty="0">
                <a:hlinkClick r:id="rId3"/>
              </a:rPr>
              <a:t>ra-eduniqueaccom@pa.gov</a:t>
            </a:r>
            <a:r>
              <a:rPr lang="en-US" sz="3000" dirty="0"/>
              <a:t> </a:t>
            </a:r>
          </a:p>
          <a:p>
            <a:pPr marL="0" indent="0">
              <a:buNone/>
            </a:pPr>
            <a:endParaRPr lang="en-US" dirty="0"/>
          </a:p>
        </p:txBody>
      </p:sp>
      <p:sp>
        <p:nvSpPr>
          <p:cNvPr id="5" name="Slide Number Placeholder 4">
            <a:extLst>
              <a:ext uri="{FF2B5EF4-FFF2-40B4-BE49-F238E27FC236}">
                <a16:creationId xmlns:a16="http://schemas.microsoft.com/office/drawing/2014/main" id="{BEABC166-97F7-715A-ED21-954905BE36A2}"/>
              </a:ext>
            </a:extLst>
          </p:cNvPr>
          <p:cNvSpPr>
            <a:spLocks noGrp="1"/>
          </p:cNvSpPr>
          <p:nvPr>
            <p:ph type="sldNum" sz="quarter" idx="12"/>
          </p:nvPr>
        </p:nvSpPr>
        <p:spPr/>
        <p:txBody>
          <a:bodyPr/>
          <a:lstStyle/>
          <a:p>
            <a:fld id="{B24F5015-3417-4B27-A586-E4CCF4D77832}" type="slidenum">
              <a:rPr lang="en-US" smtClean="0"/>
              <a:t>60</a:t>
            </a:fld>
            <a:endParaRPr lang="en-US" dirty="0"/>
          </a:p>
        </p:txBody>
      </p:sp>
    </p:spTree>
    <p:extLst>
      <p:ext uri="{BB962C8B-B14F-4D97-AF65-F5344CB8AC3E}">
        <p14:creationId xmlns:p14="http://schemas.microsoft.com/office/powerpoint/2010/main" val="2780260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Accommodations: </a:t>
            </a:r>
            <a:br>
              <a:rPr lang="en-US" dirty="0"/>
            </a:br>
            <a:r>
              <a:rPr lang="en-US" dirty="0"/>
              <a:t>DRC INSIGHT Portal</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enters accommodations into DRC INSIGHT Portal prior to printing test tickets for online administration. </a:t>
            </a:r>
          </a:p>
          <a:p>
            <a:pPr marL="285750" indent="-285750"/>
            <a:r>
              <a:rPr lang="en-US" sz="3200" dirty="0"/>
              <a:t>SAC prints rosters and verifies accommodations have been entered into the system.</a:t>
            </a:r>
          </a:p>
          <a:p>
            <a:pPr marL="285750" indent="-285750"/>
            <a:r>
              <a:rPr lang="en-US" sz="3200" dirty="0"/>
              <a:t>Do not permit a student to begin testing if the correct accommodations do not appear on the roster and test ticket.</a:t>
            </a:r>
          </a:p>
          <a:p>
            <a:pPr marL="285750" indent="-285750"/>
            <a:endParaRPr lang="en-US" sz="3200" dirty="0"/>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26302679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br>
              <a:rPr lang="en-US" dirty="0"/>
            </a:br>
            <a:r>
              <a:rPr lang="en-US" dirty="0"/>
              <a:t>Rosters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26314498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SAC should ensure all TAs providing scribing accommodations to students follow the Read Aloud and Scribing Guidelines for Operational Assessments.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181596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27187424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6204836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Once the DAC or SAC emails PDE, PDE will email DRC to approve re-generation of the test ticket.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SAC will then regenerate the test ticket.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a:p>
        </p:txBody>
      </p:sp>
    </p:spTree>
    <p:extLst>
      <p:ext uri="{BB962C8B-B14F-4D97-AF65-F5344CB8AC3E}">
        <p14:creationId xmlns:p14="http://schemas.microsoft.com/office/powerpoint/2010/main" val="6753873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67</a:t>
            </a:fld>
            <a:endParaRPr lang="en-US"/>
          </a:p>
        </p:txBody>
      </p:sp>
    </p:spTree>
    <p:extLst>
      <p:ext uri="{BB962C8B-B14F-4D97-AF65-F5344CB8AC3E}">
        <p14:creationId xmlns:p14="http://schemas.microsoft.com/office/powerpoint/2010/main" val="37471629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Calculators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68</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69</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r>
              <a:rPr lang="en-US" sz="3600" dirty="0"/>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latin typeface="Arial" panose="020B0604020202020204" pitchFamily="34" charset="0"/>
                <a:cs typeface="Arial" panose="020B0604020202020204" pitchFamily="34" charset="0"/>
              </a:rPr>
              <a:t>Online </a:t>
            </a:r>
          </a:p>
          <a:p>
            <a:pPr marL="742950" lvl="1" indent="-285750"/>
            <a:r>
              <a:rPr lang="en-US" sz="3200" dirty="0"/>
              <a:t>Spanish</a:t>
            </a:r>
            <a:endParaRPr lang="en-US" sz="32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DRC – Data Recognition Corporation .</a:t>
            </a:r>
          </a:p>
          <a:p>
            <a:r>
              <a:rPr lang="en-US" sz="3600" dirty="0"/>
              <a:t>PSTAT – Pennsylvania State Test Administrator Training</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35072521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Grade 3</a:t>
            </a:r>
            <a:r>
              <a:rPr lang="en-US" sz="2800" dirty="0"/>
              <a:t>: entire assessment</a:t>
            </a:r>
          </a:p>
          <a:p>
            <a:r>
              <a:rPr lang="en-US" sz="2800" dirty="0"/>
              <a:t>Grades 4-8: questions 1 through 3</a:t>
            </a:r>
          </a:p>
          <a:p>
            <a:r>
              <a:rPr lang="en-US" sz="2800" dirty="0"/>
              <a:t>The online calculator is not available for non-calculator questions.  TAs must ensure students are not using a handheld calculator while answering these questions.</a:t>
            </a:r>
          </a:p>
          <a:p>
            <a:r>
              <a:rPr lang="en-US" sz="2800" dirty="0"/>
              <a:t>Students will check their work for these questions and then submit their answers.  Once they have submitted their final answers, they will not be able to re-visit these questions.  The system will prompt students to verify they understand this.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70</a:t>
            </a:fld>
            <a:endParaRPr lang="en-US" dirty="0"/>
          </a:p>
        </p:txBody>
      </p:sp>
    </p:spTree>
    <p:extLst>
      <p:ext uri="{BB962C8B-B14F-4D97-AF65-F5344CB8AC3E}">
        <p14:creationId xmlns:p14="http://schemas.microsoft.com/office/powerpoint/2010/main" val="3585899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71</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they have access to the online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72</a:t>
            </a:fld>
            <a:endParaRPr lang="en-US"/>
          </a:p>
        </p:txBody>
      </p:sp>
    </p:spTree>
    <p:extLst>
      <p:ext uri="{BB962C8B-B14F-4D97-AF65-F5344CB8AC3E}">
        <p14:creationId xmlns:p14="http://schemas.microsoft.com/office/powerpoint/2010/main" val="23647585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in grades 5 and 8 </a:t>
            </a:r>
            <a:r>
              <a:rPr lang="en-US" dirty="0"/>
              <a:t>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solidFill>
                  <a:srgbClr val="0070C0"/>
                </a:solidFill>
              </a:rPr>
              <a:t> </a:t>
            </a:r>
            <a:r>
              <a:rPr lang="en-US" dirty="0"/>
              <a:t>during the assessment.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21971273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31711209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38202369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Parent Information</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dirty="0"/>
          </a:p>
        </p:txBody>
      </p:sp>
    </p:spTree>
    <p:extLst>
      <p:ext uri="{BB962C8B-B14F-4D97-AF65-F5344CB8AC3E}">
        <p14:creationId xmlns:p14="http://schemas.microsoft.com/office/powerpoint/2010/main" val="36340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Distribution of Parent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HAC Appendix for parent FAQs.</a:t>
            </a:r>
          </a:p>
          <a:p>
            <a:pPr marL="285750" indent="-285750">
              <a:buFont typeface="Arial" panose="020B0604020202020204" pitchFamily="34" charset="0"/>
              <a:buChar char="•"/>
            </a:pPr>
            <a:r>
              <a:rPr lang="en-US" sz="3600" dirty="0"/>
              <a:t>Distribute copies of Electronic Device Notification.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Provide Individual Student Report (ISR) to parents once score reports are shipped </a:t>
            </a:r>
            <a:r>
              <a:rPr lang="en-US" sz="3600">
                <a:latin typeface="Arial" panose="020B0604020202020204" pitchFamily="34" charset="0"/>
                <a:cs typeface="Arial" panose="020B0604020202020204" pitchFamily="34" charset="0"/>
              </a:rPr>
              <a:t>to LEA.</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dirty="0"/>
          </a:p>
        </p:txBody>
      </p:sp>
    </p:spTree>
    <p:extLst>
      <p:ext uri="{BB962C8B-B14F-4D97-AF65-F5344CB8AC3E}">
        <p14:creationId xmlns:p14="http://schemas.microsoft.com/office/powerpoint/2010/main" val="6835575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dirty="0"/>
          </a:p>
        </p:txBody>
      </p:sp>
    </p:spTree>
    <p:extLst>
      <p:ext uri="{BB962C8B-B14F-4D97-AF65-F5344CB8AC3E}">
        <p14:creationId xmlns:p14="http://schemas.microsoft.com/office/powerpoint/2010/main" val="9131538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dirty="0">
                <a:ea typeface="Verdana" pitchFamily="34" charset="0"/>
              </a:rPr>
              <a:t>DRC Customer Service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79</a:t>
            </a:fld>
            <a:endParaRPr lang="en-US" dirty="0"/>
          </a:p>
        </p:txBody>
      </p:sp>
    </p:spTree>
    <p:extLst>
      <p:ext uri="{BB962C8B-B14F-4D97-AF65-F5344CB8AC3E}">
        <p14:creationId xmlns:p14="http://schemas.microsoft.com/office/powerpoint/2010/main" val="35795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317241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2024-2025: </a:t>
            </a:r>
            <a:br>
              <a:rPr lang="en-US" dirty="0"/>
            </a:br>
            <a:r>
              <a:rPr lang="en-US" dirty="0"/>
              <a:t>Single Session Test Tickets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Single session test tickets. </a:t>
            </a:r>
          </a:p>
          <a:p>
            <a:r>
              <a:rPr lang="en-US" dirty="0"/>
              <a:t>Separate test tickets for each Keystone Exam module or PSSA section.</a:t>
            </a:r>
          </a:p>
          <a:p>
            <a:r>
              <a:rPr lang="en-US" dirty="0"/>
              <a:t>Prevents students from logging into an incorrect module or section.</a:t>
            </a:r>
          </a:p>
          <a:p>
            <a:r>
              <a:rPr lang="en-US" dirty="0"/>
              <a:t>Test tickets are secure materials and must be accounted for at all steps of the test administration process.  </a:t>
            </a:r>
          </a:p>
          <a:p>
            <a:r>
              <a:rPr lang="en-US" dirty="0"/>
              <a:t>SAC should shred all test tickets once testing is complete.</a:t>
            </a:r>
          </a:p>
          <a:p>
            <a:endParaRPr lang="en-US" sz="2400" dirty="0">
              <a:solidFill>
                <a:srgbClr val="00B0F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353261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2.xml><?xml version="1.0" encoding="utf-8"?>
<ds:datastoreItem xmlns:ds="http://schemas.openxmlformats.org/officeDocument/2006/customXml" ds:itemID="{B8CB3FC7-B59E-40D5-A9DE-932E9E5BECE3}">
  <ds:schemaRefs>
    <ds:schemaRef ds:uri="http://schemas.openxmlformats.org/package/2006/metadata/core-properties"/>
    <ds:schemaRef ds:uri="http://purl.org/dc/dcmitype/"/>
    <ds:schemaRef ds:uri="http://schemas.microsoft.com/office/infopath/2007/PartnerControls"/>
    <ds:schemaRef ds:uri="f1c7bf0e-1cb0-48f8-99df-6e3f20f315ba"/>
    <ds:schemaRef ds:uri="http://purl.org/dc/elements/1.1/"/>
    <ds:schemaRef ds:uri="http://schemas.microsoft.com/office/2006/metadata/properties"/>
    <ds:schemaRef ds:uri="http://schemas.microsoft.com/office/2006/documentManagement/types"/>
    <ds:schemaRef ds:uri="http://www.w3.org/XML/1998/namespace"/>
    <ds:schemaRef ds:uri="http://purl.org/dc/terms/"/>
  </ds:schemaRefs>
</ds:datastoreItem>
</file>

<file path=customXml/itemProps3.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41605</TotalTime>
  <Words>3862</Words>
  <Application>Microsoft Office PowerPoint</Application>
  <PresentationFormat>Widescreen</PresentationFormat>
  <Paragraphs>498</Paragraphs>
  <Slides>79</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Aptos</vt:lpstr>
      <vt:lpstr>Arial</vt:lpstr>
      <vt:lpstr>Calibri</vt:lpstr>
      <vt:lpstr>Courier New</vt:lpstr>
      <vt:lpstr>Segoe UI</vt:lpstr>
      <vt:lpstr>Verdana</vt:lpstr>
      <vt:lpstr>Office Theme</vt:lpstr>
      <vt:lpstr>District Assessment Coordinator Training Session for  School Assessment Coordinators Online Administration  </vt:lpstr>
      <vt:lpstr>Disclaimer</vt:lpstr>
      <vt:lpstr>Agenda </vt:lpstr>
      <vt:lpstr>Agenda – Page 1</vt:lpstr>
      <vt:lpstr>Agenda – Page 2 </vt:lpstr>
      <vt:lpstr>Acronyms </vt:lpstr>
      <vt:lpstr>Frequently Used Acronyms</vt:lpstr>
      <vt:lpstr>Changes for 2024-2025</vt:lpstr>
      <vt:lpstr>Changes for 2024-2025:  Single Session Test Tickets</vt:lpstr>
      <vt:lpstr>Changes for 2024-2025:  Survey Questions</vt:lpstr>
      <vt:lpstr>Changes for 2024-2025:  Tech Enhanced Questions</vt:lpstr>
      <vt:lpstr>Changes for 2024-2025:  Grade 5 Science </vt:lpstr>
      <vt:lpstr>Changes for 2024-2025:  Updated Accommodations Documents</vt:lpstr>
      <vt:lpstr>District Assessment Schedule </vt:lpstr>
      <vt:lpstr>District Assessment Schedule:  PSSA </vt:lpstr>
      <vt:lpstr>District Assessment Schedule:  Keystone Exams</vt:lpstr>
      <vt:lpstr>Handbook for Assessment Coordinators </vt:lpstr>
      <vt:lpstr>Handbook for  Assessment Coordinators – 1  </vt:lpstr>
      <vt:lpstr>Handbook for  Assessment Coordinators – 2  </vt:lpstr>
      <vt:lpstr>Responsibilities of DACs</vt:lpstr>
      <vt:lpstr>Responsibilities of DACs – 1  </vt:lpstr>
      <vt:lpstr>Responsibilities of DACs – 2 </vt:lpstr>
      <vt:lpstr>Responsibilities of SACs </vt:lpstr>
      <vt:lpstr>Responsibilities of SACs – 1 </vt:lpstr>
      <vt:lpstr>Responsibilities of SACs – 2 </vt:lpstr>
      <vt:lpstr>Responsibilities of SACs – 3 </vt:lpstr>
      <vt:lpstr>Responsibilities of SACs – 4 </vt:lpstr>
      <vt:lpstr>Responsibilities of SACs – 5 </vt:lpstr>
      <vt:lpstr>Qualifications of TAs</vt:lpstr>
      <vt:lpstr>Qualifications for Test Administrators</vt:lpstr>
      <vt:lpstr>Secure Materials</vt:lpstr>
      <vt:lpstr>Secure Materials: Storage </vt:lpstr>
      <vt:lpstr>Secure Materials:  Distribution and Collection </vt:lpstr>
      <vt:lpstr>Secure Materials: Test Tickets</vt:lpstr>
      <vt:lpstr>Required Trainings</vt:lpstr>
      <vt:lpstr>Required Trainings – Held in Person</vt:lpstr>
      <vt:lpstr>Test Security and Certifications </vt:lpstr>
      <vt:lpstr>Test Security</vt:lpstr>
      <vt:lpstr>Test Security Certifications – 1 </vt:lpstr>
      <vt:lpstr>Test Security Certifications – 2 </vt:lpstr>
      <vt:lpstr>Test Security Certifications – 3 </vt:lpstr>
      <vt:lpstr>PSTAT</vt:lpstr>
      <vt:lpstr>PSTAT Requirements</vt:lpstr>
      <vt:lpstr>PSTAT Certificates </vt:lpstr>
      <vt:lpstr>Online Administration </vt:lpstr>
      <vt:lpstr>Online Administration – 1  </vt:lpstr>
      <vt:lpstr>Online Administration – 2  </vt:lpstr>
      <vt:lpstr>Spanish Assessments: Online not Available</vt:lpstr>
      <vt:lpstr>Spanish Booklets: Mathematics, Science, Algebra I, Biology</vt:lpstr>
      <vt:lpstr>Directions for Administration</vt:lpstr>
      <vt:lpstr>Directions for Administration</vt:lpstr>
      <vt:lpstr>Student Participation </vt:lpstr>
      <vt:lpstr>Student Participation</vt:lpstr>
      <vt:lpstr>Student Participation:  Code of Conduct</vt:lpstr>
      <vt:lpstr>General Student Participation</vt:lpstr>
      <vt:lpstr>Student Participation:  Special Cases</vt:lpstr>
      <vt:lpstr>Student Participation:  Religious Opt-outs </vt:lpstr>
      <vt:lpstr>Accommodations</vt:lpstr>
      <vt:lpstr>Accommodations:  Unique Assurance Process – 1  </vt:lpstr>
      <vt:lpstr>Accommodations:  Unique Assurance Process – 2  </vt:lpstr>
      <vt:lpstr>Accommodations:  DRC INSIGHT Portal  </vt:lpstr>
      <vt:lpstr>Accommodations: Rosters  </vt:lpstr>
      <vt:lpstr>Accommodations</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2  </vt:lpstr>
      <vt:lpstr>Calculators: PSSA Science </vt:lpstr>
      <vt:lpstr>Calculators: Keystone Algebra I</vt:lpstr>
      <vt:lpstr>Calculators: Keystone Biology </vt:lpstr>
      <vt:lpstr>Parent Information</vt:lpstr>
      <vt:lpstr>Distribution of Parent Information</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 Training for SACs Spring 2025 Online Administration</dc:title>
  <dc:creator>Milakovic, Dana</dc:creator>
  <cp:lastModifiedBy>Heimbach, Bunne</cp:lastModifiedBy>
  <cp:revision>16</cp:revision>
  <cp:lastPrinted>2024-10-21T16:18:40Z</cp:lastPrinted>
  <dcterms:created xsi:type="dcterms:W3CDTF">2022-07-06T18:28:13Z</dcterms:created>
  <dcterms:modified xsi:type="dcterms:W3CDTF">2025-03-17T11:22:44Z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