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7"/>
  </p:notesMasterIdLst>
  <p:sldIdLst>
    <p:sldId id="256" r:id="rId5"/>
    <p:sldId id="361" r:id="rId6"/>
    <p:sldId id="309" r:id="rId7"/>
    <p:sldId id="269" r:id="rId8"/>
    <p:sldId id="356" r:id="rId9"/>
    <p:sldId id="357" r:id="rId10"/>
    <p:sldId id="392" r:id="rId11"/>
    <p:sldId id="393" r:id="rId12"/>
    <p:sldId id="358" r:id="rId13"/>
    <p:sldId id="305" r:id="rId14"/>
    <p:sldId id="310" r:id="rId15"/>
    <p:sldId id="257" r:id="rId16"/>
    <p:sldId id="274" r:id="rId17"/>
    <p:sldId id="366" r:id="rId18"/>
    <p:sldId id="365" r:id="rId19"/>
    <p:sldId id="456" r:id="rId20"/>
    <p:sldId id="452" r:id="rId21"/>
    <p:sldId id="457" r:id="rId22"/>
    <p:sldId id="349" r:id="rId23"/>
    <p:sldId id="461" r:id="rId24"/>
    <p:sldId id="460" r:id="rId25"/>
    <p:sldId id="462" r:id="rId26"/>
    <p:sldId id="458" r:id="rId27"/>
    <p:sldId id="463" r:id="rId28"/>
    <p:sldId id="459" r:id="rId29"/>
    <p:sldId id="347" r:id="rId30"/>
    <p:sldId id="348" r:id="rId31"/>
    <p:sldId id="311" r:id="rId32"/>
    <p:sldId id="355" r:id="rId33"/>
    <p:sldId id="318" r:id="rId34"/>
    <p:sldId id="470" r:id="rId35"/>
    <p:sldId id="317" r:id="rId36"/>
    <p:sldId id="300" r:id="rId37"/>
    <p:sldId id="372" r:id="rId38"/>
    <p:sldId id="298" r:id="rId39"/>
    <p:sldId id="471" r:id="rId40"/>
    <p:sldId id="472" r:id="rId41"/>
    <p:sldId id="350" r:id="rId42"/>
    <p:sldId id="473" r:id="rId43"/>
    <p:sldId id="474" r:id="rId44"/>
    <p:sldId id="297" r:id="rId45"/>
    <p:sldId id="323" r:id="rId46"/>
    <p:sldId id="275" r:id="rId47"/>
    <p:sldId id="354" r:id="rId48"/>
    <p:sldId id="290" r:id="rId49"/>
    <p:sldId id="315" r:id="rId50"/>
    <p:sldId id="295" r:id="rId51"/>
    <p:sldId id="362" r:id="rId52"/>
    <p:sldId id="320" r:id="rId53"/>
    <p:sldId id="475" r:id="rId54"/>
    <p:sldId id="328" r:id="rId55"/>
    <p:sldId id="395" r:id="rId56"/>
    <p:sldId id="330" r:id="rId57"/>
    <p:sldId id="329" r:id="rId58"/>
    <p:sldId id="313" r:id="rId59"/>
    <p:sldId id="276" r:id="rId60"/>
    <p:sldId id="289" r:id="rId61"/>
    <p:sldId id="306" r:id="rId62"/>
    <p:sldId id="351" r:id="rId63"/>
    <p:sldId id="394" r:id="rId64"/>
    <p:sldId id="359" r:id="rId65"/>
    <p:sldId id="312" r:id="rId66"/>
    <p:sldId id="335" r:id="rId67"/>
    <p:sldId id="346" r:id="rId68"/>
    <p:sldId id="390" r:id="rId69"/>
    <p:sldId id="334" r:id="rId70"/>
    <p:sldId id="476" r:id="rId71"/>
    <p:sldId id="450" r:id="rId72"/>
    <p:sldId id="466" r:id="rId73"/>
    <p:sldId id="465" r:id="rId74"/>
    <p:sldId id="467" r:id="rId75"/>
    <p:sldId id="468" r:id="rId76"/>
    <p:sldId id="469" r:id="rId77"/>
    <p:sldId id="331" r:id="rId78"/>
    <p:sldId id="332" r:id="rId79"/>
    <p:sldId id="333" r:id="rId80"/>
    <p:sldId id="342" r:id="rId81"/>
    <p:sldId id="344" r:id="rId82"/>
    <p:sldId id="343" r:id="rId83"/>
    <p:sldId id="352" r:id="rId84"/>
    <p:sldId id="324" r:id="rId85"/>
    <p:sldId id="520"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5083CA-549A-C494-BB3C-3B98F206E9C9}" name="Gannon, Beth" initials="EG" userId="S::egannonrit@pa.gov::724ebcc3-9fa2-41a9-bab7-62b863f63d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F67C4-392C-439B-81BA-8CAB690DEA76}" v="13" dt="2024-11-18T23:35:21.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60" d="100"/>
          <a:sy n="60" d="100"/>
        </p:scale>
        <p:origin x="127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1040502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9BE0F-4DE0-8DF9-E672-383E213033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E240D-6A89-F5A2-8A63-25F37B52AF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604DB-CF90-0EB5-887A-E9CFB72A2D8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0A0A4C3-9DB1-EB84-D63A-9576A13DE532}"/>
              </a:ext>
            </a:extLst>
          </p:cNvPr>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2709369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26</a:t>
            </a:fld>
            <a:endParaRPr lang="en-US"/>
          </a:p>
        </p:txBody>
      </p:sp>
    </p:spTree>
    <p:extLst>
      <p:ext uri="{BB962C8B-B14F-4D97-AF65-F5344CB8AC3E}">
        <p14:creationId xmlns:p14="http://schemas.microsoft.com/office/powerpoint/2010/main" val="198414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2525170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29</a:t>
            </a:fld>
            <a:endParaRPr lang="en-US"/>
          </a:p>
        </p:txBody>
      </p:sp>
    </p:spTree>
    <p:extLst>
      <p:ext uri="{BB962C8B-B14F-4D97-AF65-F5344CB8AC3E}">
        <p14:creationId xmlns:p14="http://schemas.microsoft.com/office/powerpoint/2010/main" val="3651086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35</a:t>
            </a:fld>
            <a:endParaRPr lang="en-US"/>
          </a:p>
        </p:txBody>
      </p:sp>
    </p:spTree>
    <p:extLst>
      <p:ext uri="{BB962C8B-B14F-4D97-AF65-F5344CB8AC3E}">
        <p14:creationId xmlns:p14="http://schemas.microsoft.com/office/powerpoint/2010/main" val="3945350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39</a:t>
            </a:fld>
            <a:endParaRPr lang="en-US" dirty="0"/>
          </a:p>
        </p:txBody>
      </p:sp>
    </p:spTree>
    <p:extLst>
      <p:ext uri="{BB962C8B-B14F-4D97-AF65-F5344CB8AC3E}">
        <p14:creationId xmlns:p14="http://schemas.microsoft.com/office/powerpoint/2010/main" val="3766657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40</a:t>
            </a:fld>
            <a:endParaRPr lang="en-US"/>
          </a:p>
        </p:txBody>
      </p:sp>
    </p:spTree>
    <p:extLst>
      <p:ext uri="{BB962C8B-B14F-4D97-AF65-F5344CB8AC3E}">
        <p14:creationId xmlns:p14="http://schemas.microsoft.com/office/powerpoint/2010/main" val="3797657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a:p>
        </p:txBody>
      </p:sp>
    </p:spTree>
    <p:extLst>
      <p:ext uri="{BB962C8B-B14F-4D97-AF65-F5344CB8AC3E}">
        <p14:creationId xmlns:p14="http://schemas.microsoft.com/office/powerpoint/2010/main" val="3185436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located in the HAC Appendix </a:t>
            </a:r>
          </a:p>
        </p:txBody>
      </p:sp>
      <p:sp>
        <p:nvSpPr>
          <p:cNvPr id="4" name="Slide Number Placeholder 3"/>
          <p:cNvSpPr>
            <a:spLocks noGrp="1"/>
          </p:cNvSpPr>
          <p:nvPr>
            <p:ph type="sldNum" sz="quarter" idx="5"/>
          </p:nvPr>
        </p:nvSpPr>
        <p:spPr/>
        <p:txBody>
          <a:bodyPr/>
          <a:lstStyle/>
          <a:p>
            <a:fld id="{5B012C48-CBE3-4456-858D-2A38C9D9ED43}" type="slidenum">
              <a:rPr lang="en-US" smtClean="0"/>
              <a:t>45</a:t>
            </a:fld>
            <a:endParaRPr lang="en-US"/>
          </a:p>
        </p:txBody>
      </p:sp>
    </p:spTree>
    <p:extLst>
      <p:ext uri="{BB962C8B-B14F-4D97-AF65-F5344CB8AC3E}">
        <p14:creationId xmlns:p14="http://schemas.microsoft.com/office/powerpoint/2010/main" val="1616461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additional details </a:t>
            </a:r>
          </a:p>
        </p:txBody>
      </p:sp>
      <p:sp>
        <p:nvSpPr>
          <p:cNvPr id="4" name="Slide Number Placeholder 3"/>
          <p:cNvSpPr>
            <a:spLocks noGrp="1"/>
          </p:cNvSpPr>
          <p:nvPr>
            <p:ph type="sldNum" sz="quarter" idx="5"/>
          </p:nvPr>
        </p:nvSpPr>
        <p:spPr/>
        <p:txBody>
          <a:bodyPr/>
          <a:lstStyle/>
          <a:p>
            <a:fld id="{5B012C48-CBE3-4456-858D-2A38C9D9ED43}" type="slidenum">
              <a:rPr lang="en-US" smtClean="0"/>
              <a:t>47</a:t>
            </a:fld>
            <a:endParaRPr lang="en-US"/>
          </a:p>
        </p:txBody>
      </p:sp>
    </p:spTree>
    <p:extLst>
      <p:ext uri="{BB962C8B-B14F-4D97-AF65-F5344CB8AC3E}">
        <p14:creationId xmlns:p14="http://schemas.microsoft.com/office/powerpoint/2010/main" val="3464537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Receive dates from DAC; consult PDE website for state administration dates for PSSA administration.  </a:t>
            </a:r>
            <a:r>
              <a:rPr lang="en-US" dirty="0">
                <a:solidFill>
                  <a:srgbClr val="FF0000"/>
                </a:solidFill>
                <a:highlight>
                  <a:srgbClr val="FFFF00"/>
                </a:highlight>
              </a:rPr>
              <a:t>You can add slides for these topics as needed.</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031662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ighlight>
                  <a:srgbClr val="FFFF00"/>
                </a:highlight>
              </a:rPr>
              <a:t>For the Winter, 2024 paper administration, this information is found on Page 11 for the Online DFA.</a:t>
            </a:r>
          </a:p>
        </p:txBody>
      </p:sp>
      <p:sp>
        <p:nvSpPr>
          <p:cNvPr id="4" name="Slide Number Placeholder 3"/>
          <p:cNvSpPr>
            <a:spLocks noGrp="1"/>
          </p:cNvSpPr>
          <p:nvPr>
            <p:ph type="sldNum" sz="quarter" idx="5"/>
          </p:nvPr>
        </p:nvSpPr>
        <p:spPr/>
        <p:txBody>
          <a:bodyPr/>
          <a:lstStyle/>
          <a:p>
            <a:fld id="{5B012C48-CBE3-4456-858D-2A38C9D9ED43}" type="slidenum">
              <a:rPr lang="en-US" smtClean="0"/>
              <a:t>48</a:t>
            </a:fld>
            <a:endParaRPr lang="en-US"/>
          </a:p>
        </p:txBody>
      </p:sp>
    </p:spTree>
    <p:extLst>
      <p:ext uri="{BB962C8B-B14F-4D97-AF65-F5344CB8AC3E}">
        <p14:creationId xmlns:p14="http://schemas.microsoft.com/office/powerpoint/2010/main" val="606267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PSSA, 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50</a:t>
            </a:fld>
            <a:endParaRPr lang="en-US" dirty="0"/>
          </a:p>
        </p:txBody>
      </p:sp>
    </p:spTree>
    <p:extLst>
      <p:ext uri="{BB962C8B-B14F-4D97-AF65-F5344CB8AC3E}">
        <p14:creationId xmlns:p14="http://schemas.microsoft.com/office/powerpoint/2010/main" val="13460459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54FD0-8494-0115-C2B8-972E8D57B4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3261BB-74FE-DED4-5EA7-D4D785436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603826-58D6-EBFA-F65B-C17918691A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BF50F94-6D36-30E5-635A-2476764BB045}"/>
              </a:ext>
            </a:extLst>
          </p:cNvPr>
          <p:cNvSpPr>
            <a:spLocks noGrp="1"/>
          </p:cNvSpPr>
          <p:nvPr>
            <p:ph type="sldNum" sz="quarter" idx="5"/>
          </p:nvPr>
        </p:nvSpPr>
        <p:spPr/>
        <p:txBody>
          <a:bodyPr/>
          <a:lstStyle/>
          <a:p>
            <a:fld id="{5B012C48-CBE3-4456-858D-2A38C9D9ED43}" type="slidenum">
              <a:rPr lang="en-US" smtClean="0"/>
              <a:t>52</a:t>
            </a:fld>
            <a:endParaRPr lang="en-US"/>
          </a:p>
        </p:txBody>
      </p:sp>
    </p:spTree>
    <p:extLst>
      <p:ext uri="{BB962C8B-B14F-4D97-AF65-F5344CB8AC3E}">
        <p14:creationId xmlns:p14="http://schemas.microsoft.com/office/powerpoint/2010/main" val="1101278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54</a:t>
            </a:fld>
            <a:endParaRPr lang="en-US"/>
          </a:p>
        </p:txBody>
      </p:sp>
    </p:spTree>
    <p:extLst>
      <p:ext uri="{BB962C8B-B14F-4D97-AF65-F5344CB8AC3E}">
        <p14:creationId xmlns:p14="http://schemas.microsoft.com/office/powerpoint/2010/main" val="3527030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a:p>
        </p:txBody>
      </p:sp>
    </p:spTree>
    <p:extLst>
      <p:ext uri="{BB962C8B-B14F-4D97-AF65-F5344CB8AC3E}">
        <p14:creationId xmlns:p14="http://schemas.microsoft.com/office/powerpoint/2010/main" val="413967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a:p>
        </p:txBody>
      </p:sp>
    </p:spTree>
    <p:extLst>
      <p:ext uri="{BB962C8B-B14F-4D97-AF65-F5344CB8AC3E}">
        <p14:creationId xmlns:p14="http://schemas.microsoft.com/office/powerpoint/2010/main" val="743680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58</a:t>
            </a:fld>
            <a:endParaRPr lang="en-US"/>
          </a:p>
        </p:txBody>
      </p:sp>
    </p:spTree>
    <p:extLst>
      <p:ext uri="{BB962C8B-B14F-4D97-AF65-F5344CB8AC3E}">
        <p14:creationId xmlns:p14="http://schemas.microsoft.com/office/powerpoint/2010/main" val="1835803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a:p>
        </p:txBody>
      </p:sp>
    </p:spTree>
    <p:extLst>
      <p:ext uri="{BB962C8B-B14F-4D97-AF65-F5344CB8AC3E}">
        <p14:creationId xmlns:p14="http://schemas.microsoft.com/office/powerpoint/2010/main" val="2054448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61</a:t>
            </a:fld>
            <a:endParaRPr lang="en-US"/>
          </a:p>
        </p:txBody>
      </p:sp>
    </p:spTree>
    <p:extLst>
      <p:ext uri="{BB962C8B-B14F-4D97-AF65-F5344CB8AC3E}">
        <p14:creationId xmlns:p14="http://schemas.microsoft.com/office/powerpoint/2010/main" val="4161275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Receive dates from DAC; consult PDE website for state administration dates for Keystone Exam administration</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7231985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65</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70</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71</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72</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73</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available for online administration within the test engine as well, so students do not actually need a separate copy.  Students taking online have access to the formula sheets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8507888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1650364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77</a:t>
            </a:fld>
            <a:endParaRPr lang="en-US"/>
          </a:p>
        </p:txBody>
      </p:sp>
    </p:spTree>
    <p:extLst>
      <p:ext uri="{BB962C8B-B14F-4D97-AF65-F5344CB8AC3E}">
        <p14:creationId xmlns:p14="http://schemas.microsoft.com/office/powerpoint/2010/main" val="25836366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printed in the answer booklet for paper administration and available for online administration within the test engine as well, so students do not actually need a separate copy.  Students taking online have access to the formula sheet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78</a:t>
            </a:fld>
            <a:endParaRPr lang="en-US"/>
          </a:p>
        </p:txBody>
      </p:sp>
    </p:spTree>
    <p:extLst>
      <p:ext uri="{BB962C8B-B14F-4D97-AF65-F5344CB8AC3E}">
        <p14:creationId xmlns:p14="http://schemas.microsoft.com/office/powerpoint/2010/main" val="1505311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13089069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printed in the answer booklet for paper administration and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79</a:t>
            </a:fld>
            <a:endParaRPr lang="en-US"/>
          </a:p>
        </p:txBody>
      </p:sp>
    </p:spTree>
    <p:extLst>
      <p:ext uri="{BB962C8B-B14F-4D97-AF65-F5344CB8AC3E}">
        <p14:creationId xmlns:p14="http://schemas.microsoft.com/office/powerpoint/2010/main" val="29232754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80</a:t>
            </a:fld>
            <a:endParaRPr lang="en-US"/>
          </a:p>
        </p:txBody>
      </p:sp>
    </p:spTree>
    <p:extLst>
      <p:ext uri="{BB962C8B-B14F-4D97-AF65-F5344CB8AC3E}">
        <p14:creationId xmlns:p14="http://schemas.microsoft.com/office/powerpoint/2010/main" val="3913477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4A88B-429B-FD24-2A41-F62377CA2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16A5AE-5BB6-626E-8885-B5947D658F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FB3112-591C-6A30-A44D-CEFAA6DC0D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D9A4AF-CB3E-F3C6-AB07-EA29229F870A}"/>
              </a:ext>
            </a:extLst>
          </p:cNvPr>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980369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1894477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3080002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F03C0-BB5B-3D00-27A1-224517168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F92B3-239B-13BE-38FD-570F4B2C4A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EC1C95-0F41-4102-9161-062C458CB7D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8714572-4286-09AC-9C6E-26A60D56A1E2}"/>
              </a:ext>
            </a:extLst>
          </p:cNvPr>
          <p:cNvSpPr>
            <a:spLocks noGrp="1"/>
          </p:cNvSpPr>
          <p:nvPr>
            <p:ph type="sldNum" sz="quarter" idx="5"/>
          </p:nvPr>
        </p:nvSpPr>
        <p:spPr/>
        <p:txBody>
          <a:bodyPr/>
          <a:lstStyle/>
          <a:p>
            <a:fld id="{5B012C48-CBE3-4456-858D-2A38C9D9ED43}" type="slidenum">
              <a:rPr lang="en-US" smtClean="0"/>
              <a:t>20</a:t>
            </a:fld>
            <a:endParaRPr lang="en-US"/>
          </a:p>
        </p:txBody>
      </p:sp>
    </p:spTree>
    <p:extLst>
      <p:ext uri="{BB962C8B-B14F-4D97-AF65-F5344CB8AC3E}">
        <p14:creationId xmlns:p14="http://schemas.microsoft.com/office/powerpoint/2010/main" val="4158371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E723E-739D-14DD-17C4-8EEEC9A54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1C7AC3-6813-DC05-2C33-99E81690B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60D9D9-560F-CD95-F016-F795110A54F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highlight>
                  <a:srgbClr val="FFFF00"/>
                </a:highlight>
              </a:rPr>
              <a:t>You can add slides for this topics as needed.</a:t>
            </a:r>
          </a:p>
        </p:txBody>
      </p:sp>
      <p:sp>
        <p:nvSpPr>
          <p:cNvPr id="4" name="Slide Number Placeholder 3">
            <a:extLst>
              <a:ext uri="{FF2B5EF4-FFF2-40B4-BE49-F238E27FC236}">
                <a16:creationId xmlns:a16="http://schemas.microsoft.com/office/drawing/2014/main" id="{2FC2BC12-8E97-A61B-B221-61F3D7BE0560}"/>
              </a:ext>
            </a:extLst>
          </p:cNvPr>
          <p:cNvSpPr>
            <a:spLocks noGrp="1"/>
          </p:cNvSpPr>
          <p:nvPr>
            <p:ph type="sldNum" sz="quarter" idx="5"/>
          </p:nvPr>
        </p:nvSpPr>
        <p:spPr/>
        <p:txBody>
          <a:bodyPr/>
          <a:lstStyle/>
          <a:p>
            <a:fld id="{5B012C48-CBE3-4456-858D-2A38C9D9ED43}" type="slidenum">
              <a:rPr lang="en-US" smtClean="0"/>
              <a:t>22</a:t>
            </a:fld>
            <a:endParaRPr lang="en-US"/>
          </a:p>
        </p:txBody>
      </p:sp>
    </p:spTree>
    <p:extLst>
      <p:ext uri="{BB962C8B-B14F-4D97-AF65-F5344CB8AC3E}">
        <p14:creationId xmlns:p14="http://schemas.microsoft.com/office/powerpoint/2010/main" val="15305053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11/19/2024</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11/19/2024</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11/19/2024</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11/19/2024</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11/19/2024</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11/19/2024</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11/19/2024</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11/19/2024</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11/19/2024</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11/19/2024</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11/19/2024</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11/19/2024</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www.pstattraining.ne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355331" y="2296885"/>
            <a:ext cx="9182614" cy="3004457"/>
          </a:xfrm>
        </p:spPr>
        <p:txBody>
          <a:bodyPr>
            <a:normAutofit fontScale="90000"/>
          </a:bodyPr>
          <a:lstStyle/>
          <a:p>
            <a:r>
              <a:rPr lang="en-US" sz="4800" dirty="0"/>
              <a:t>School Assessment Coordinator Training Session for </a:t>
            </a:r>
            <a:br>
              <a:rPr lang="en-US" sz="4800" dirty="0"/>
            </a:br>
            <a:r>
              <a:rPr lang="en-US" sz="4800" dirty="0"/>
              <a:t>Test Administrators and All Involved with PSSA and Keystone Exams</a:t>
            </a:r>
            <a:r>
              <a:rPr lang="en-US" sz="2800" dirty="0"/>
              <a:t> </a:t>
            </a:r>
            <a:br>
              <a:rPr lang="en-US" sz="2800" dirty="0"/>
            </a:br>
            <a:r>
              <a:rPr lang="en-US" sz="2800" dirty="0"/>
              <a:t>Online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normAutofit/>
          </a:bodyPr>
          <a:lstStyle/>
          <a:p>
            <a:r>
              <a:rPr lang="en-US" dirty="0">
                <a:highlight>
                  <a:srgbClr val="00FFFF"/>
                </a:highlight>
              </a:rPr>
              <a:t>Enter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t>Paper</a:t>
            </a:r>
          </a:p>
          <a:p>
            <a:pPr marL="742950" lvl="1" indent="-285750"/>
            <a:r>
              <a:rPr lang="en-US" sz="3200" dirty="0">
                <a:latin typeface="Arial" panose="020B0604020202020204" pitchFamily="34" charset="0"/>
                <a:cs typeface="Arial" panose="020B0604020202020204" pitchFamily="34" charset="0"/>
              </a:rPr>
              <a:t>Online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Administration Training </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350725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School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74421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a:t>
            </a:r>
            <a:br>
              <a:rPr lang="en-US" dirty="0"/>
            </a:br>
            <a:r>
              <a:rPr lang="en-US" dirty="0"/>
              <a:t>PSSA</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PSSA testing dates, including make up dates, for:</a:t>
            </a:r>
          </a:p>
          <a:p>
            <a:pPr marL="742950" lvl="1" indent="-285750"/>
            <a:r>
              <a:rPr lang="en-US" sz="3200" dirty="0"/>
              <a:t>ELA</a:t>
            </a:r>
          </a:p>
          <a:p>
            <a:pPr marL="742950" lvl="1" indent="-285750"/>
            <a:r>
              <a:rPr lang="en-US" sz="3200" dirty="0"/>
              <a:t>Mathematics</a:t>
            </a:r>
          </a:p>
          <a:p>
            <a:pPr marL="742950" lvl="1" indent="-285750"/>
            <a:r>
              <a:rPr lang="en-US" sz="3200" dirty="0"/>
              <a:t>Science</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114131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 </a:t>
            </a:r>
            <a:br>
              <a:rPr lang="en-US" dirty="0"/>
            </a:br>
            <a:r>
              <a:rPr lang="en-US" dirty="0"/>
              <a:t>Keystone Exams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Keystone Exam testing dates, including make up dates, for:</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a:p>
        </p:txBody>
      </p:sp>
    </p:spTree>
    <p:extLst>
      <p:ext uri="{BB962C8B-B14F-4D97-AF65-F5344CB8AC3E}">
        <p14:creationId xmlns:p14="http://schemas.microsoft.com/office/powerpoint/2010/main" val="4288737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 – 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2129215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Changes for 2024-2025: </a:t>
            </a:r>
            <a:br>
              <a:rPr lang="en-US" dirty="0"/>
            </a:br>
            <a:r>
              <a:rPr lang="en-US" dirty="0"/>
              <a:t>Single Session Test Tickets</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Single session test tickets begin with 2024 winter administration of Keystone Exams. </a:t>
            </a:r>
          </a:p>
          <a:p>
            <a:r>
              <a:rPr lang="en-US" dirty="0"/>
              <a:t>Separate test tickets for each Keystone Exam module or PSSA section.</a:t>
            </a:r>
          </a:p>
          <a:p>
            <a:r>
              <a:rPr lang="en-US" dirty="0"/>
              <a:t>Prevents students from logging into an incorrect module or section.</a:t>
            </a:r>
          </a:p>
          <a:p>
            <a:r>
              <a:rPr lang="en-US" dirty="0"/>
              <a:t>Test tickets are secure materials and must be accounted for at all steps of the test administration process.  </a:t>
            </a:r>
          </a:p>
          <a:p>
            <a:r>
              <a:rPr lang="en-US" dirty="0"/>
              <a:t>SAC should shred all test tickets once testing is complete.</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3165182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AD69C-DC70-0D08-65B1-81C2990137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34799-79EE-2F94-895E-1219E8D37864}"/>
              </a:ext>
            </a:extLst>
          </p:cNvPr>
          <p:cNvSpPr>
            <a:spLocks noGrp="1"/>
          </p:cNvSpPr>
          <p:nvPr>
            <p:ph type="title"/>
          </p:nvPr>
        </p:nvSpPr>
        <p:spPr/>
        <p:txBody>
          <a:bodyPr>
            <a:normAutofit/>
          </a:bodyPr>
          <a:lstStyle/>
          <a:p>
            <a:r>
              <a:rPr lang="en-US" dirty="0"/>
              <a:t>Changes for 2024-2025: </a:t>
            </a:r>
            <a:br>
              <a:rPr lang="en-US" dirty="0"/>
            </a:br>
            <a:r>
              <a:rPr lang="en-US" dirty="0"/>
              <a:t>Tech Enhanced Questions</a:t>
            </a:r>
          </a:p>
        </p:txBody>
      </p:sp>
      <p:sp>
        <p:nvSpPr>
          <p:cNvPr id="3" name="Content Placeholder 2">
            <a:extLst>
              <a:ext uri="{FF2B5EF4-FFF2-40B4-BE49-F238E27FC236}">
                <a16:creationId xmlns:a16="http://schemas.microsoft.com/office/drawing/2014/main" id="{8208F983-4BC8-4957-FF9E-C67DE539BFED}"/>
              </a:ext>
            </a:extLst>
          </p:cNvPr>
          <p:cNvSpPr>
            <a:spLocks noGrp="1"/>
          </p:cNvSpPr>
          <p:nvPr>
            <p:ph idx="1"/>
          </p:nvPr>
        </p:nvSpPr>
        <p:spPr/>
        <p:txBody>
          <a:bodyPr>
            <a:normAutofit/>
          </a:bodyPr>
          <a:lstStyle/>
          <a:p>
            <a:r>
              <a:rPr lang="en-US" b="0" i="0" dirty="0">
                <a:solidFill>
                  <a:srgbClr val="000000"/>
                </a:solidFill>
                <a:effectLst/>
              </a:rPr>
              <a:t>Technology Enhanced (TE) items will expand to all subjects this spring. These item types allow students to utilize features such as click-to-respond, drag-and-drop, and text highlighting to interact with test content.</a:t>
            </a:r>
          </a:p>
          <a:p>
            <a:r>
              <a:rPr lang="en-US" dirty="0">
                <a:solidFill>
                  <a:srgbClr val="000000"/>
                </a:solidFill>
                <a:ea typeface="Aptos" panose="020B0004020202020204" pitchFamily="34" charset="0"/>
              </a:rPr>
              <a:t>Online Tools Trainings have been expanded and updated.</a:t>
            </a:r>
          </a:p>
          <a:p>
            <a:r>
              <a:rPr lang="en-US" dirty="0">
                <a:solidFill>
                  <a:srgbClr val="0070C0"/>
                </a:solidFill>
                <a:effectLst/>
                <a:ea typeface="Aptos" panose="020B0004020202020204" pitchFamily="34" charset="0"/>
                <a:hlinkClick r:id="rId3">
                  <a:extLst>
                    <a:ext uri="{A12FA001-AC4F-418D-AE19-62706E023703}">
                      <ahyp:hlinkClr xmlns:ahyp="http://schemas.microsoft.com/office/drawing/2018/hyperlinkcolor" val="tx"/>
                    </a:ext>
                  </a:extLst>
                </a:hlinkClick>
              </a:rPr>
              <a:t>https://wbte.drcedirect.com/PA/portals/pa</a:t>
            </a:r>
            <a:r>
              <a:rPr lang="en-US" dirty="0">
                <a:solidFill>
                  <a:srgbClr val="0070C0"/>
                </a:solidFill>
                <a:effectLst/>
                <a:ea typeface="Aptos" panose="020B0004020202020204" pitchFamily="34" charset="0"/>
              </a:rPr>
              <a:t> </a:t>
            </a:r>
          </a:p>
        </p:txBody>
      </p:sp>
      <p:sp>
        <p:nvSpPr>
          <p:cNvPr id="4" name="Slide Number Placeholder 3">
            <a:extLst>
              <a:ext uri="{FF2B5EF4-FFF2-40B4-BE49-F238E27FC236}">
                <a16:creationId xmlns:a16="http://schemas.microsoft.com/office/drawing/2014/main" id="{2A486446-454C-7ED4-F42E-929C7AC054F7}"/>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1375282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866871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ELs</a:t>
            </a:r>
            <a:r>
              <a:rPr lang="en-US" sz="2400" dirty="0">
                <a:solidFill>
                  <a:srgbClr val="0070C0"/>
                </a:solidFill>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endParaRPr lang="en-US" sz="2400" dirty="0">
              <a:solidFill>
                <a:srgbClr val="0070C0"/>
              </a:solidFill>
              <a:latin typeface="+mn-lt"/>
              <a:ea typeface="Aptos" panose="020B0004020202020204" pitchFamily="34" charset="0"/>
              <a:cs typeface="Aptos" panose="020B0004020202020204" pitchFamily="34" charset="0"/>
            </a:endParaRP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endParaRPr lang="en-US" sz="2400" dirty="0">
              <a:solidFill>
                <a:srgbClr val="0070C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404242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Distribution and Collection of Secure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1302078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noAutofit/>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13, 20, 22, 24, 26, 27, and 29</a:t>
            </a:r>
            <a:r>
              <a:rPr lang="en-US" dirty="0"/>
              <a:t>.  These slides contain information specific to your LEA.  </a:t>
            </a:r>
          </a:p>
          <a:p>
            <a:r>
              <a:rPr lang="en-US" dirty="0"/>
              <a:t>If you are only administering the PSSA assessments, you may delete the slides for the Keystone Exams, and vice-versa. </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F64B9-EB15-CA65-E034-04C4D265DC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E24E57-0D0F-E87D-2D0E-EF9B40857F83}"/>
              </a:ext>
            </a:extLst>
          </p:cNvPr>
          <p:cNvSpPr>
            <a:spLocks noGrp="1"/>
          </p:cNvSpPr>
          <p:nvPr>
            <p:ph type="title"/>
          </p:nvPr>
        </p:nvSpPr>
        <p:spPr/>
        <p:txBody>
          <a:bodyPr>
            <a:normAutofit/>
          </a:bodyPr>
          <a:lstStyle/>
          <a:p>
            <a:r>
              <a:rPr lang="en-US" dirty="0"/>
              <a:t>Distribution and Collection of </a:t>
            </a:r>
            <a:br>
              <a:rPr lang="en-US" dirty="0"/>
            </a:br>
            <a:r>
              <a:rPr lang="en-US" dirty="0"/>
              <a:t>Secure Materials</a:t>
            </a:r>
            <a:r>
              <a:rPr lang="en-US" sz="4000" dirty="0"/>
              <a:t> </a:t>
            </a:r>
          </a:p>
        </p:txBody>
      </p:sp>
      <p:sp>
        <p:nvSpPr>
          <p:cNvPr id="3" name="Content Placeholder 2">
            <a:extLst>
              <a:ext uri="{FF2B5EF4-FFF2-40B4-BE49-F238E27FC236}">
                <a16:creationId xmlns:a16="http://schemas.microsoft.com/office/drawing/2014/main" id="{6958F3C8-23E5-F297-4972-7F172DE2B932}"/>
              </a:ext>
            </a:extLst>
          </p:cNvPr>
          <p:cNvSpPr>
            <a:spLocks noGrp="1"/>
          </p:cNvSpPr>
          <p:nvPr>
            <p:ph idx="1"/>
          </p:nvPr>
        </p:nvSpPr>
        <p:spPr/>
        <p:txBody>
          <a:bodyPr>
            <a:normAutofit/>
          </a:bodyPr>
          <a:lstStyle/>
          <a:p>
            <a:pPr marL="285750" indent="-285750"/>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procedures for distribution and collection of test tickets.</a:t>
            </a:r>
          </a:p>
          <a:p>
            <a:pPr marL="285750" indent="-285750">
              <a:buFont typeface="Arial" panose="020B0604020202020204" pitchFamily="34" charset="0"/>
              <a:buChar char="•"/>
            </a:pPr>
            <a:r>
              <a:rPr lang="en-US" sz="3600" dirty="0"/>
              <a:t>SACs should have TAs count test tickets prior to signing the sign out/sign in sheet when distributing test tickets and when collecting test tickets.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a:t>
            </a:r>
            <a:r>
              <a:rPr lang="en-US" sz="4000" dirty="0"/>
              <a:t> </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26A7CCCE-D423-8450-27C1-BF58ADCC3B44}"/>
              </a:ext>
            </a:extLst>
          </p:cNvPr>
          <p:cNvSpPr>
            <a:spLocks noGrp="1"/>
          </p:cNvSpPr>
          <p:nvPr>
            <p:ph type="sldNum" sz="quarter" idx="12"/>
          </p:nvPr>
        </p:nvSpPr>
        <p:spPr/>
        <p:txBody>
          <a:bodyPr/>
          <a:lstStyle/>
          <a:p>
            <a:fld id="{B24F5015-3417-4B27-A586-E4CCF4D77832}" type="slidenum">
              <a:rPr lang="en-US" smtClean="0"/>
              <a:t>20</a:t>
            </a:fld>
            <a:endParaRPr lang="en-US"/>
          </a:p>
        </p:txBody>
      </p:sp>
    </p:spTree>
    <p:extLst>
      <p:ext uri="{BB962C8B-B14F-4D97-AF65-F5344CB8AC3E}">
        <p14:creationId xmlns:p14="http://schemas.microsoft.com/office/powerpoint/2010/main" val="3505153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2D0E6-3F7C-2754-CBC7-FE73555D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595374-67E1-F291-C0E4-7B1D007A5BA0}"/>
              </a:ext>
            </a:extLst>
          </p:cNvPr>
          <p:cNvSpPr>
            <a:spLocks noGrp="1"/>
          </p:cNvSpPr>
          <p:nvPr>
            <p:ph type="title"/>
          </p:nvPr>
        </p:nvSpPr>
        <p:spPr/>
        <p:txBody>
          <a:bodyPr>
            <a:normAutofit/>
          </a:bodyPr>
          <a:lstStyle/>
          <a:p>
            <a:r>
              <a:rPr lang="en-US" dirty="0"/>
              <a:t>Testing Locations</a:t>
            </a:r>
          </a:p>
        </p:txBody>
      </p:sp>
      <p:sp>
        <p:nvSpPr>
          <p:cNvPr id="5" name="Slide Number Placeholder 4">
            <a:extLst>
              <a:ext uri="{FF2B5EF4-FFF2-40B4-BE49-F238E27FC236}">
                <a16:creationId xmlns:a16="http://schemas.microsoft.com/office/drawing/2014/main" id="{5A700BC7-34CF-ADA3-4C5E-0217E72F4627}"/>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2400468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5E776-046C-49F1-DCC7-C899AC8B2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890AF-86B3-27A9-CC01-F2D8D4ABDB2E}"/>
              </a:ext>
            </a:extLst>
          </p:cNvPr>
          <p:cNvSpPr>
            <a:spLocks noGrp="1"/>
          </p:cNvSpPr>
          <p:nvPr>
            <p:ph type="title"/>
          </p:nvPr>
        </p:nvSpPr>
        <p:spPr/>
        <p:txBody>
          <a:bodyPr>
            <a:normAutofit/>
          </a:bodyPr>
          <a:lstStyle/>
          <a:p>
            <a:r>
              <a:rPr lang="en-US" dirty="0"/>
              <a:t>Testing Locations</a:t>
            </a:r>
          </a:p>
        </p:txBody>
      </p:sp>
      <p:sp>
        <p:nvSpPr>
          <p:cNvPr id="3" name="Content Placeholder 2">
            <a:extLst>
              <a:ext uri="{FF2B5EF4-FFF2-40B4-BE49-F238E27FC236}">
                <a16:creationId xmlns:a16="http://schemas.microsoft.com/office/drawing/2014/main" id="{FF86729D-2C5F-BCD7-DC9C-269174C90377}"/>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
            </a:r>
            <a:r>
              <a:rPr lang="en-US" sz="3600" dirty="0">
                <a:latin typeface="Arial" panose="020B0604020202020204" pitchFamily="34" charset="0"/>
                <a:cs typeface="Arial" panose="020B0604020202020204" pitchFamily="34" charset="0"/>
              </a:rPr>
              <a:t>testing locations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5E196D5A-17A4-31D3-D646-E6D7094838F4}"/>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565064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D2530-EC8F-D870-FA5E-36562FB53A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CC451-B354-C9C2-07E7-33FEFEA02FBE}"/>
              </a:ext>
            </a:extLst>
          </p:cNvPr>
          <p:cNvSpPr>
            <a:spLocks noGrp="1"/>
          </p:cNvSpPr>
          <p:nvPr>
            <p:ph type="title"/>
          </p:nvPr>
        </p:nvSpPr>
        <p:spPr/>
        <p:txBody>
          <a:bodyPr/>
          <a:lstStyle/>
          <a:p>
            <a:r>
              <a:rPr lang="en-US" dirty="0"/>
              <a:t>Attendance Procedures</a:t>
            </a:r>
          </a:p>
        </p:txBody>
      </p:sp>
      <p:sp>
        <p:nvSpPr>
          <p:cNvPr id="5" name="Slide Number Placeholder 4">
            <a:extLst>
              <a:ext uri="{FF2B5EF4-FFF2-40B4-BE49-F238E27FC236}">
                <a16:creationId xmlns:a16="http://schemas.microsoft.com/office/drawing/2014/main" id="{AAD40991-DD8E-DDE2-8BD6-C2B15D08E97F}"/>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2449967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7B74B-BFB2-6B0B-B77E-7187648DDC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A36A9-73CB-7BB6-E124-934E68D01081}"/>
              </a:ext>
            </a:extLst>
          </p:cNvPr>
          <p:cNvSpPr>
            <a:spLocks noGrp="1"/>
          </p:cNvSpPr>
          <p:nvPr>
            <p:ph type="title"/>
          </p:nvPr>
        </p:nvSpPr>
        <p:spPr/>
        <p:txBody>
          <a:bodyPr>
            <a:normAutofit/>
          </a:bodyPr>
          <a:lstStyle/>
          <a:p>
            <a:r>
              <a:rPr lang="en-US" dirty="0"/>
              <a:t>Attendance Procedures</a:t>
            </a:r>
          </a:p>
        </p:txBody>
      </p:sp>
      <p:sp>
        <p:nvSpPr>
          <p:cNvPr id="3" name="Content Placeholder 2">
            <a:extLst>
              <a:ext uri="{FF2B5EF4-FFF2-40B4-BE49-F238E27FC236}">
                <a16:creationId xmlns:a16="http://schemas.microsoft.com/office/drawing/2014/main" id="{01F32FA8-5E47-FE75-DF38-073DFD22CAB5}"/>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attendance procedures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A027BA07-B478-7218-0387-9AEC825A380F}"/>
              </a:ext>
            </a:extLst>
          </p:cNvPr>
          <p:cNvSpPr>
            <a:spLocks noGrp="1"/>
          </p:cNvSpPr>
          <p:nvPr>
            <p:ph type="sldNum" sz="quarter" idx="12"/>
          </p:nvPr>
        </p:nvSpPr>
        <p:spPr/>
        <p:txBody>
          <a:bodyPr/>
          <a:lstStyle/>
          <a:p>
            <a:fld id="{B24F5015-3417-4B27-A586-E4CCF4D77832}" type="slidenum">
              <a:rPr lang="en-US" smtClean="0"/>
              <a:t>24</a:t>
            </a:fld>
            <a:endParaRPr lang="en-US"/>
          </a:p>
        </p:txBody>
      </p:sp>
    </p:spTree>
    <p:extLst>
      <p:ext uri="{BB962C8B-B14F-4D97-AF65-F5344CB8AC3E}">
        <p14:creationId xmlns:p14="http://schemas.microsoft.com/office/powerpoint/2010/main" val="3520950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D9D02-0E4D-2573-953D-DAC0EDDB2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0D87C-ABF2-6D75-2F91-4AEA403E5A4C}"/>
              </a:ext>
            </a:extLst>
          </p:cNvPr>
          <p:cNvSpPr>
            <a:spLocks noGrp="1"/>
          </p:cNvSpPr>
          <p:nvPr>
            <p:ph type="title"/>
          </p:nvPr>
        </p:nvSpPr>
        <p:spPr/>
        <p:txBody>
          <a:bodyPr/>
          <a:lstStyle/>
          <a:p>
            <a:r>
              <a:rPr lang="en-US" dirty="0"/>
              <a:t>Extended Time and Restroom Procedures</a:t>
            </a:r>
          </a:p>
        </p:txBody>
      </p:sp>
      <p:sp>
        <p:nvSpPr>
          <p:cNvPr id="5" name="Slide Number Placeholder 4">
            <a:extLst>
              <a:ext uri="{FF2B5EF4-FFF2-40B4-BE49-F238E27FC236}">
                <a16:creationId xmlns:a16="http://schemas.microsoft.com/office/drawing/2014/main" id="{4F036369-A08D-E946-C231-FDEEC077CA23}"/>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1626964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Extended Time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Enter </a:t>
            </a:r>
            <a:r>
              <a:rPr lang="en-US" sz="3600" dirty="0">
                <a:highlight>
                  <a:srgbClr val="00FFFF"/>
                </a:highlight>
              </a:rPr>
              <a:t>extended time procedures.</a:t>
            </a:r>
          </a:p>
          <a:p>
            <a:pPr marL="285750" indent="-285750"/>
            <a:r>
              <a:rPr lang="en-US" sz="3600" dirty="0"/>
              <a:t>Students should receive the time needed to complete the assessment.</a:t>
            </a:r>
          </a:p>
          <a:p>
            <a:pPr marL="285750" indent="-285750"/>
            <a:r>
              <a:rPr lang="en-US" sz="3600" dirty="0"/>
              <a:t>Students should log out of the testing platform temporarily by using the </a:t>
            </a:r>
            <a:r>
              <a:rPr lang="en-US" sz="3600" b="1" dirty="0"/>
              <a:t>Pause</a:t>
            </a:r>
            <a:r>
              <a:rPr lang="en-US" sz="3600" dirty="0"/>
              <a:t> button. </a:t>
            </a:r>
          </a:p>
          <a:p>
            <a:pPr marL="285750" indent="-285750"/>
            <a:r>
              <a:rPr lang="en-US" sz="3600" dirty="0"/>
              <a:t>Students should </a:t>
            </a:r>
            <a:r>
              <a:rPr lang="en-US" sz="3600" b="1" dirty="0"/>
              <a:t>not</a:t>
            </a:r>
            <a:r>
              <a:rPr lang="en-US" sz="3600" dirty="0"/>
              <a:t> exit the test.</a:t>
            </a:r>
          </a:p>
          <a:p>
            <a:pPr marL="285750" indent="-285750"/>
            <a:r>
              <a:rPr lang="en-US" sz="3600" dirty="0"/>
              <a:t>TAs should transport all testing materials and escort students to the designated location.</a:t>
            </a:r>
          </a:p>
          <a:p>
            <a:pPr marL="285750" indent="-285750"/>
            <a:r>
              <a:rPr lang="en-US" sz="3600" dirty="0"/>
              <a:t>TAs who are supervising extended time location should maintain a record of students and a seating chart.</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a:p>
        </p:txBody>
      </p:sp>
    </p:spTree>
    <p:extLst>
      <p:ext uri="{BB962C8B-B14F-4D97-AF65-F5344CB8AC3E}">
        <p14:creationId xmlns:p14="http://schemas.microsoft.com/office/powerpoint/2010/main" val="2756352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Restroom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restroom procedures.</a:t>
            </a:r>
          </a:p>
          <a:p>
            <a:pPr marL="285750" indent="-285750"/>
            <a:r>
              <a:rPr lang="en-US" sz="3600" dirty="0"/>
              <a:t>Proctors or hallway monitors should escort students to the restroom one at a time to prevent students from discussing test material. </a:t>
            </a:r>
          </a:p>
          <a:p>
            <a:pPr marL="285750" indent="-285750"/>
            <a:r>
              <a:rPr lang="en-US" sz="3600" dirty="0"/>
              <a:t>Students should log out of the testing platform temporarily by using the </a:t>
            </a:r>
            <a:r>
              <a:rPr lang="en-US" sz="3600" b="1" dirty="0"/>
              <a:t>Pause</a:t>
            </a:r>
            <a:r>
              <a:rPr lang="en-US" sz="3600" dirty="0"/>
              <a:t> button. </a:t>
            </a:r>
          </a:p>
          <a:p>
            <a:pPr marL="285750" indent="-285750"/>
            <a:r>
              <a:rPr lang="en-US" sz="3600" dirty="0"/>
              <a:t>Students should </a:t>
            </a:r>
            <a:r>
              <a:rPr lang="en-US" sz="3600" b="1" dirty="0"/>
              <a:t>not</a:t>
            </a:r>
            <a:r>
              <a:rPr lang="en-US" sz="3600" dirty="0"/>
              <a:t> exit the test.</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a:p>
        </p:txBody>
      </p:sp>
    </p:spTree>
    <p:extLst>
      <p:ext uri="{BB962C8B-B14F-4D97-AF65-F5344CB8AC3E}">
        <p14:creationId xmlns:p14="http://schemas.microsoft.com/office/powerpoint/2010/main" val="3455458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a:p>
        </p:txBody>
      </p:sp>
    </p:spTree>
    <p:extLst>
      <p:ext uri="{BB962C8B-B14F-4D97-AF65-F5344CB8AC3E}">
        <p14:creationId xmlns:p14="http://schemas.microsoft.com/office/powerpoint/2010/main" val="4047135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emergency procedures.</a:t>
            </a:r>
          </a:p>
          <a:p>
            <a:pPr marL="285750" indent="-285750"/>
            <a:r>
              <a:rPr lang="en-US" sz="3600" dirty="0"/>
              <a:t>TAs should secure the testing materials and lock the classroom as they leave. </a:t>
            </a:r>
          </a:p>
          <a:p>
            <a:pPr marL="285750" indent="-285750"/>
            <a:r>
              <a:rPr lang="en-US" sz="3600" dirty="0"/>
              <a:t>TAs, proctors or hallway monitors should escort students to the designated area and take attendance.</a:t>
            </a:r>
          </a:p>
          <a:p>
            <a:pPr marL="285750" indent="-285750"/>
            <a:r>
              <a:rPr lang="en-US" sz="3600" dirty="0"/>
              <a:t>Do not allow students to discuss test material. </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a:p>
        </p:txBody>
      </p:sp>
    </p:spTree>
    <p:extLst>
      <p:ext uri="{BB962C8B-B14F-4D97-AF65-F5344CB8AC3E}">
        <p14:creationId xmlns:p14="http://schemas.microsoft.com/office/powerpoint/2010/main" val="569504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to Attend this Training Session?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2919235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for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a:p>
        </p:txBody>
      </p:sp>
    </p:spTree>
    <p:extLst>
      <p:ext uri="{BB962C8B-B14F-4D97-AF65-F5344CB8AC3E}">
        <p14:creationId xmlns:p14="http://schemas.microsoft.com/office/powerpoint/2010/main" val="1424690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a:t>
            </a:r>
            <a:br>
              <a:rPr lang="en-US" dirty="0"/>
            </a:br>
            <a:r>
              <a:rPr lang="en-US" dirty="0"/>
              <a:t>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a TA/Proctor by PDE.</a:t>
            </a:r>
          </a:p>
          <a:p>
            <a:pPr marL="285750" indent="-285750">
              <a:buFont typeface="Arial" panose="020B0604020202020204" pitchFamily="34" charset="0"/>
              <a:buChar char="•"/>
            </a:pPr>
            <a:r>
              <a:rPr lang="en-US" sz="3600" dirty="0"/>
              <a:t>TSS and PCA may not serve as TA</a:t>
            </a:r>
            <a:r>
              <a:rPr lang="en-US" sz="3600"/>
              <a:t>/Proctor</a:t>
            </a:r>
            <a:r>
              <a:rPr lang="en-US" sz="3600" dirty="0"/>
              <a:t>.</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dirty="0"/>
          </a:p>
        </p:txBody>
      </p:sp>
    </p:spTree>
    <p:extLst>
      <p:ext uri="{BB962C8B-B14F-4D97-AF65-F5344CB8AC3E}">
        <p14:creationId xmlns:p14="http://schemas.microsoft.com/office/powerpoint/2010/main" val="902099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TAs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a:p>
        </p:txBody>
      </p:sp>
    </p:spTree>
    <p:extLst>
      <p:ext uri="{BB962C8B-B14F-4D97-AF65-F5344CB8AC3E}">
        <p14:creationId xmlns:p14="http://schemas.microsoft.com/office/powerpoint/2010/main" val="1742743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Sign the sign out/sign in sheet when receiving and returning secure materials.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Ensure students with the same form of the test are not sitting next to one another. The form number is found on the roster and the test ticket.</a:t>
            </a:r>
          </a:p>
          <a:p>
            <a:pPr marL="285750" indent="-285750"/>
            <a:r>
              <a:rPr lang="en-US" sz="3200" dirty="0">
                <a:latin typeface="Arial" panose="020B0604020202020204" pitchFamily="34" charset="0"/>
                <a:cs typeface="Arial" panose="020B0604020202020204" pitchFamily="34" charset="0"/>
              </a:rPr>
              <a:t>Assign students to seats based upon form </a:t>
            </a:r>
            <a:r>
              <a:rPr lang="en-US" sz="3200" dirty="0"/>
              <a:t>n</a:t>
            </a:r>
            <a:r>
              <a:rPr lang="en-US" sz="3200" dirty="0">
                <a:latin typeface="Arial" panose="020B0604020202020204" pitchFamily="34" charset="0"/>
                <a:cs typeface="Arial" panose="020B0604020202020204" pitchFamily="34" charset="0"/>
              </a:rPr>
              <a:t>umber.</a:t>
            </a:r>
          </a:p>
          <a:p>
            <a:pPr marL="285750" indent="-285750">
              <a:buFont typeface="Arial" panose="020B0604020202020204" pitchFamily="34" charset="0"/>
              <a:buChar char="•"/>
            </a:pPr>
            <a:r>
              <a:rPr lang="en-US" sz="3200" dirty="0"/>
              <a:t>Ensure students are seated so they cannot view another student’s work.</a:t>
            </a:r>
            <a:endParaRPr lang="en-US" sz="3200" dirty="0">
              <a:latin typeface="Arial" panose="020B0604020202020204" pitchFamily="34" charset="0"/>
              <a:cs typeface="Arial" panose="020B0604020202020204" pitchFamily="34" charset="0"/>
            </a:endParaRPr>
          </a:p>
          <a:p>
            <a:pPr marL="285750" indent="-285750"/>
            <a:r>
              <a:rPr lang="en-US" sz="3200" dirty="0"/>
              <a:t>Maintain a seating chart and return to SAC.</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a:p>
        </p:txBody>
      </p:sp>
    </p:spTree>
    <p:extLst>
      <p:ext uri="{BB962C8B-B14F-4D97-AF65-F5344CB8AC3E}">
        <p14:creationId xmlns:p14="http://schemas.microsoft.com/office/powerpoint/2010/main" val="4251150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000" dirty="0"/>
              <a:t>Record information from the DFA on the board including question numbers to answer. </a:t>
            </a:r>
          </a:p>
          <a:p>
            <a:pPr marL="285750" indent="-285750"/>
            <a:r>
              <a:rPr lang="en-US" sz="3000" dirty="0"/>
              <a:t>Have students place backpacks along the perimeter of the room.</a:t>
            </a:r>
            <a:endParaRPr lang="en-US" sz="3000" dirty="0">
              <a:latin typeface="Arial" panose="020B0604020202020204" pitchFamily="34" charset="0"/>
              <a:cs typeface="Arial" panose="020B0604020202020204" pitchFamily="34" charset="0"/>
            </a:endParaRPr>
          </a:p>
          <a:p>
            <a:pPr marL="285750" indent="-285750"/>
            <a:r>
              <a:rPr lang="en-US" sz="3000" dirty="0"/>
              <a:t>Actively monitor during the test sessions. TAs/Proctors should not use electronic devices, plan lessons or grade student work while students are testing.</a:t>
            </a:r>
          </a:p>
          <a:p>
            <a:pPr marL="285750" indent="-285750"/>
            <a:r>
              <a:rPr lang="en-US" sz="3000" dirty="0">
                <a:latin typeface="Arial" panose="020B0604020202020204" pitchFamily="34" charset="0"/>
                <a:cs typeface="Arial" panose="020B0604020202020204" pitchFamily="34" charset="0"/>
              </a:rPr>
              <a:t>The responsibility of the TA/Proctor is to monitor and only to monitor the test session. </a:t>
            </a:r>
          </a:p>
          <a:p>
            <a:pPr marL="0" indent="0">
              <a:buNone/>
            </a:pPr>
            <a:endParaRPr lang="en-US" sz="30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a:p>
        </p:txBody>
      </p:sp>
    </p:spTree>
    <p:extLst>
      <p:ext uri="{BB962C8B-B14F-4D97-AF65-F5344CB8AC3E}">
        <p14:creationId xmlns:p14="http://schemas.microsoft.com/office/powerpoint/2010/main" val="390714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Responsibilities of TAs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Encourage students to demonstrate what they know.</a:t>
            </a:r>
          </a:p>
          <a:p>
            <a:pPr marL="285750" indent="-285750"/>
            <a:r>
              <a:rPr lang="en-US" sz="3200" dirty="0"/>
              <a:t>Students should answer </a:t>
            </a:r>
            <a:r>
              <a:rPr lang="en-US" sz="3200" b="1" dirty="0"/>
              <a:t>all</a:t>
            </a:r>
            <a:r>
              <a:rPr lang="en-US" sz="3200" dirty="0"/>
              <a:t> questions.</a:t>
            </a:r>
          </a:p>
          <a:p>
            <a:pPr marL="285750" indent="-285750">
              <a:buFont typeface="Arial" panose="020B0604020202020204" pitchFamily="34" charset="0"/>
              <a:buChar char="•"/>
            </a:pPr>
            <a:r>
              <a:rPr lang="en-US" sz="3200" dirty="0"/>
              <a:t>P</a:t>
            </a:r>
            <a:r>
              <a:rPr lang="en-US" sz="3200" dirty="0">
                <a:latin typeface="Arial" panose="020B0604020202020204" pitchFamily="34" charset="0"/>
                <a:cs typeface="Arial" panose="020B0604020202020204" pitchFamily="34" charset="0"/>
              </a:rPr>
              <a:t>artial credit is awarded on open ended items.</a:t>
            </a:r>
          </a:p>
          <a:p>
            <a:pPr marL="285750" indent="-285750">
              <a:buFont typeface="Arial" panose="020B0604020202020204" pitchFamily="34" charset="0"/>
              <a:buChar char="•"/>
            </a:pPr>
            <a:r>
              <a:rPr lang="en-US" sz="3200" dirty="0"/>
              <a:t>Responses for open ended items should be limited to space provided.  Character limits are provided in the lower right corner.</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If the response box is small, students are not expected to show or explain work for mathematics questions.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a:p>
        </p:txBody>
      </p:sp>
    </p:spTree>
    <p:extLst>
      <p:ext uri="{BB962C8B-B14F-4D97-AF65-F5344CB8AC3E}">
        <p14:creationId xmlns:p14="http://schemas.microsoft.com/office/powerpoint/2010/main" val="814493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65187-4775-CBF6-F687-10E61824F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AC78B5-534C-6BE6-A37D-6D3F30FCDD24}"/>
              </a:ext>
            </a:extLst>
          </p:cNvPr>
          <p:cNvSpPr>
            <a:spLocks noGrp="1"/>
          </p:cNvSpPr>
          <p:nvPr>
            <p:ph type="title"/>
          </p:nvPr>
        </p:nvSpPr>
        <p:spPr/>
        <p:txBody>
          <a:bodyPr/>
          <a:lstStyle/>
          <a:p>
            <a:r>
              <a:rPr lang="en-US" dirty="0"/>
              <a:t>Responsibilities of TAs – 4  </a:t>
            </a:r>
          </a:p>
        </p:txBody>
      </p:sp>
      <p:sp>
        <p:nvSpPr>
          <p:cNvPr id="3" name="Content Placeholder 2">
            <a:extLst>
              <a:ext uri="{FF2B5EF4-FFF2-40B4-BE49-F238E27FC236}">
                <a16:creationId xmlns:a16="http://schemas.microsoft.com/office/drawing/2014/main" id="{EC01A2A8-5D8E-9964-AD00-E250B80BF1A4}"/>
              </a:ext>
            </a:extLst>
          </p:cNvPr>
          <p:cNvSpPr>
            <a:spLocks noGrp="1"/>
          </p:cNvSpPr>
          <p:nvPr>
            <p:ph idx="1"/>
          </p:nvPr>
        </p:nvSpPr>
        <p:spPr>
          <a:xfrm>
            <a:off x="838200" y="1458686"/>
            <a:ext cx="10515600" cy="4718277"/>
          </a:xfrm>
        </p:spPr>
        <p:txBody>
          <a:bodyPr>
            <a:noAutofit/>
          </a:bodyPr>
          <a:lstStyle/>
          <a:p>
            <a:pPr marL="285750" indent="-285750"/>
            <a:r>
              <a:rPr lang="en-US" sz="3200" dirty="0"/>
              <a:t>Students can flag questions they wish to return to while completing the assessment using the flag symbol in the upper right corner. </a:t>
            </a:r>
          </a:p>
          <a:p>
            <a:pPr marL="285750" indent="-285750"/>
            <a:r>
              <a:rPr lang="en-US" sz="3200" dirty="0"/>
              <a:t>When students exit the assessment, all unanswered and flagged questions will appear on a Review Page.</a:t>
            </a:r>
          </a:p>
          <a:p>
            <a:pPr marL="285750" indent="-285750"/>
            <a:r>
              <a:rPr lang="en-US" sz="3200" dirty="0"/>
              <a:t>Students are able to return to all questions, review answers, and change answers.</a:t>
            </a:r>
          </a:p>
        </p:txBody>
      </p:sp>
      <p:sp>
        <p:nvSpPr>
          <p:cNvPr id="5" name="Slide Number Placeholder 4">
            <a:extLst>
              <a:ext uri="{FF2B5EF4-FFF2-40B4-BE49-F238E27FC236}">
                <a16:creationId xmlns:a16="http://schemas.microsoft.com/office/drawing/2014/main" id="{81310C40-11D0-7A45-6401-97B2F0EB981F}"/>
              </a:ext>
            </a:extLst>
          </p:cNvPr>
          <p:cNvSpPr>
            <a:spLocks noGrp="1"/>
          </p:cNvSpPr>
          <p:nvPr>
            <p:ph type="sldNum" sz="quarter" idx="12"/>
          </p:nvPr>
        </p:nvSpPr>
        <p:spPr/>
        <p:txBody>
          <a:bodyPr/>
          <a:lstStyle/>
          <a:p>
            <a:fld id="{B24F5015-3417-4B27-A586-E4CCF4D77832}" type="slidenum">
              <a:rPr lang="en-US" smtClean="0"/>
              <a:t>36</a:t>
            </a:fld>
            <a:endParaRPr lang="en-US"/>
          </a:p>
        </p:txBody>
      </p:sp>
    </p:spTree>
    <p:extLst>
      <p:ext uri="{BB962C8B-B14F-4D97-AF65-F5344CB8AC3E}">
        <p14:creationId xmlns:p14="http://schemas.microsoft.com/office/powerpoint/2010/main" val="2725192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AD5CE-3AAC-53E0-7006-35B2776BA1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3BD47B-57B9-D525-2915-1250DECBD6EF}"/>
              </a:ext>
            </a:extLst>
          </p:cNvPr>
          <p:cNvSpPr>
            <a:spLocks noGrp="1"/>
          </p:cNvSpPr>
          <p:nvPr>
            <p:ph type="title"/>
          </p:nvPr>
        </p:nvSpPr>
        <p:spPr/>
        <p:txBody>
          <a:bodyPr/>
          <a:lstStyle/>
          <a:p>
            <a:r>
              <a:rPr lang="en-US" dirty="0"/>
              <a:t>Responsibilities of TAs – 5 </a:t>
            </a:r>
          </a:p>
        </p:txBody>
      </p:sp>
      <p:sp>
        <p:nvSpPr>
          <p:cNvPr id="3" name="Content Placeholder 2">
            <a:extLst>
              <a:ext uri="{FF2B5EF4-FFF2-40B4-BE49-F238E27FC236}">
                <a16:creationId xmlns:a16="http://schemas.microsoft.com/office/drawing/2014/main" id="{11CC9AFE-54E2-53B5-0982-2F18BF16BFFE}"/>
              </a:ext>
            </a:extLst>
          </p:cNvPr>
          <p:cNvSpPr>
            <a:spLocks noGrp="1"/>
          </p:cNvSpPr>
          <p:nvPr>
            <p:ph idx="1"/>
          </p:nvPr>
        </p:nvSpPr>
        <p:spPr>
          <a:xfrm>
            <a:off x="838200" y="1458686"/>
            <a:ext cx="10515600" cy="4718277"/>
          </a:xfrm>
        </p:spPr>
        <p:txBody>
          <a:bodyPr>
            <a:noAutofit/>
          </a:bodyPr>
          <a:lstStyle/>
          <a:p>
            <a:pPr marL="285750" indent="-285750"/>
            <a:r>
              <a:rPr lang="en-US" sz="3200" dirty="0"/>
              <a:t>Students receive a second reminder if any questions remain unanswered when they attempt to exit the test session a second time.</a:t>
            </a:r>
          </a:p>
          <a:p>
            <a:pPr marL="285750" indent="-285750"/>
            <a:r>
              <a:rPr lang="en-US" sz="3200" dirty="0"/>
              <a:t>LEAs can instruct students to show the Review Page to the TA prior to exiting the assessment. </a:t>
            </a:r>
          </a:p>
          <a:p>
            <a:pPr marL="285750" indent="-285750"/>
            <a:r>
              <a:rPr lang="en-US" sz="3200" dirty="0"/>
              <a:t>TAs can instruct students to check their work and return to unanswered all questions.</a:t>
            </a:r>
          </a:p>
        </p:txBody>
      </p:sp>
      <p:sp>
        <p:nvSpPr>
          <p:cNvPr id="5" name="Slide Number Placeholder 4">
            <a:extLst>
              <a:ext uri="{FF2B5EF4-FFF2-40B4-BE49-F238E27FC236}">
                <a16:creationId xmlns:a16="http://schemas.microsoft.com/office/drawing/2014/main" id="{CFEAABE8-E8EB-5A57-B810-D689C30C62A7}"/>
              </a:ext>
            </a:extLst>
          </p:cNvPr>
          <p:cNvSpPr>
            <a:spLocks noGrp="1"/>
          </p:cNvSpPr>
          <p:nvPr>
            <p:ph type="sldNum" sz="quarter" idx="12"/>
          </p:nvPr>
        </p:nvSpPr>
        <p:spPr/>
        <p:txBody>
          <a:bodyPr/>
          <a:lstStyle/>
          <a:p>
            <a:fld id="{B24F5015-3417-4B27-A586-E4CCF4D77832}" type="slidenum">
              <a:rPr lang="en-US" smtClean="0"/>
              <a:t>37</a:t>
            </a:fld>
            <a:endParaRPr lang="en-US"/>
          </a:p>
        </p:txBody>
      </p:sp>
    </p:spTree>
    <p:extLst>
      <p:ext uri="{BB962C8B-B14F-4D97-AF65-F5344CB8AC3E}">
        <p14:creationId xmlns:p14="http://schemas.microsoft.com/office/powerpoint/2010/main" val="3556951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a:t>
            </a:r>
            <a:br>
              <a:rPr lang="en-US" dirty="0"/>
            </a:br>
            <a:r>
              <a:rPr lang="en-US" dirty="0"/>
              <a:t>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dirty="0"/>
          </a:p>
        </p:txBody>
      </p:sp>
    </p:spTree>
    <p:extLst>
      <p:ext uri="{BB962C8B-B14F-4D97-AF65-F5344CB8AC3E}">
        <p14:creationId xmlns:p14="http://schemas.microsoft.com/office/powerpoint/2010/main" val="3952337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a:t>
            </a:r>
            <a:r>
              <a:rPr lang="en-US" sz="3200" b="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dirty="0"/>
          </a:p>
        </p:txBody>
      </p:sp>
    </p:spTree>
    <p:extLst>
      <p:ext uri="{BB962C8B-B14F-4D97-AF65-F5344CB8AC3E}">
        <p14:creationId xmlns:p14="http://schemas.microsoft.com/office/powerpoint/2010/main" val="296894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This Training?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dirty="0"/>
              <a:t>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e</a:t>
            </a:r>
            <a:r>
              <a:rPr lang="en-US" dirty="0">
                <a:latin typeface="Arial" panose="020B0604020202020204" pitchFamily="34" charset="0"/>
                <a:cs typeface="Arial" panose="020B0604020202020204" pitchFamily="34" charset="0"/>
              </a:rPr>
              <a:t>mployed by the LEA serving as TAs or 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n</a:t>
            </a:r>
            <a:r>
              <a:rPr lang="en-US" dirty="0">
                <a:latin typeface="Arial" panose="020B0604020202020204" pitchFamily="34" charset="0"/>
                <a:cs typeface="Arial" panose="020B0604020202020204" pitchFamily="34" charset="0"/>
              </a:rPr>
              <a:t>ot </a:t>
            </a:r>
            <a:r>
              <a:rPr lang="en-US" dirty="0"/>
              <a:t>e</a:t>
            </a:r>
            <a:r>
              <a:rPr lang="en-US" dirty="0">
                <a:latin typeface="Arial" panose="020B0604020202020204" pitchFamily="34" charset="0"/>
                <a:cs typeface="Arial" panose="020B0604020202020204" pitchFamily="34" charset="0"/>
              </a:rPr>
              <a:t>mployed by the LEA who will observe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Therapeutic Support Staff (TSS)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Personal Care Attendants (PCAs)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Administrative, custodial staff, and any other employees with access to secure materials, including keys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1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TAs/Proctors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3992977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will report anyone who refuses to sign the Test Security Certificate to the Chief School Administrator, and also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a:p>
        </p:txBody>
      </p:sp>
    </p:spTree>
    <p:extLst>
      <p:ext uri="{BB962C8B-B14F-4D97-AF65-F5344CB8AC3E}">
        <p14:creationId xmlns:p14="http://schemas.microsoft.com/office/powerpoint/2010/main" val="2938733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a:p>
        </p:txBody>
      </p:sp>
    </p:spTree>
    <p:extLst>
      <p:ext uri="{BB962C8B-B14F-4D97-AF65-F5344CB8AC3E}">
        <p14:creationId xmlns:p14="http://schemas.microsoft.com/office/powerpoint/2010/main" val="5758768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proctors, TSS, PCAs, and student teachers employed by the LEA must complete the TA modules annually and p</a:t>
            </a:r>
            <a:r>
              <a:rPr lang="en-US" sz="3600" dirty="0">
                <a:latin typeface="Arial" panose="020B0604020202020204" pitchFamily="34" charset="0"/>
                <a:cs typeface="Arial" panose="020B0604020202020204" pitchFamily="34" charset="0"/>
              </a:rPr>
              <a:t>rovide an electronic or  paper copy of PSTAT certificate to SAC.</a:t>
            </a:r>
            <a:endParaRPr lang="en-US" sz="3600" dirty="0"/>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teachers observing testing rooms also complete the PSTAT. </a:t>
            </a:r>
          </a:p>
          <a:p>
            <a:pPr marL="285750" indent="-285750">
              <a:buFont typeface="Arial" panose="020B0604020202020204" pitchFamily="34" charset="0"/>
              <a:buChar char="•"/>
            </a:pPr>
            <a:r>
              <a:rPr lang="en-US" sz="3600" dirty="0">
                <a:hlinkClick r:id="rId2"/>
              </a:rPr>
              <a:t>www.pstattraining.net</a:t>
            </a:r>
            <a:r>
              <a:rPr lang="en-US" sz="3200" dirty="0"/>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a:p>
        </p:txBody>
      </p:sp>
    </p:spTree>
    <p:extLst>
      <p:ext uri="{BB962C8B-B14F-4D97-AF65-F5344CB8AC3E}">
        <p14:creationId xmlns:p14="http://schemas.microsoft.com/office/powerpoint/2010/main" val="21130142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Administration Preparation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44</a:t>
            </a:fld>
            <a:endParaRPr lang="en-US"/>
          </a:p>
        </p:txBody>
      </p:sp>
    </p:spTree>
    <p:extLst>
      <p:ext uri="{BB962C8B-B14F-4D97-AF65-F5344CB8AC3E}">
        <p14:creationId xmlns:p14="http://schemas.microsoft.com/office/powerpoint/2010/main" val="312212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Administration Preparation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Prior to test administration, TAs/Proctors must: </a:t>
            </a:r>
          </a:p>
          <a:p>
            <a:pPr marL="742950" lvl="1" indent="-285750"/>
            <a:r>
              <a:rPr lang="en-US" sz="2800" dirty="0">
                <a:latin typeface="Arial" panose="020B0604020202020204" pitchFamily="34" charset="0"/>
                <a:cs typeface="Arial" panose="020B0604020202020204" pitchFamily="34" charset="0"/>
              </a:rPr>
              <a:t>Attend in person training by SAC.</a:t>
            </a:r>
          </a:p>
          <a:p>
            <a:pPr marL="742950" lvl="1" indent="-285750"/>
            <a:r>
              <a:rPr lang="en-US" sz="2800" dirty="0">
                <a:latin typeface="Arial" panose="020B0604020202020204" pitchFamily="34" charset="0"/>
                <a:cs typeface="Arial" panose="020B0604020202020204" pitchFamily="34" charset="0"/>
              </a:rPr>
              <a:t>Read the DFA(s) for online administration. </a:t>
            </a:r>
          </a:p>
          <a:p>
            <a:pPr marL="742950" lvl="1" indent="-285750"/>
            <a:r>
              <a:rPr lang="en-US" sz="2800" dirty="0">
                <a:latin typeface="Arial" panose="020B0604020202020204" pitchFamily="34" charset="0"/>
                <a:cs typeface="Arial" panose="020B0604020202020204" pitchFamily="34" charset="0"/>
              </a:rPr>
              <a:t>Read Handbook for Secure Test Administration.</a:t>
            </a:r>
          </a:p>
          <a:p>
            <a:pPr marL="742950" lvl="1" indent="-285750"/>
            <a:r>
              <a:rPr lang="en-US" sz="2800" dirty="0"/>
              <a:t>Complete PSTAT for TAs and Proctors.</a:t>
            </a:r>
          </a:p>
          <a:p>
            <a:pPr marL="742950" lvl="1" indent="-285750"/>
            <a:r>
              <a:rPr lang="en-US" sz="2800" dirty="0">
                <a:latin typeface="Arial" panose="020B0604020202020204" pitchFamily="34" charset="0"/>
                <a:cs typeface="Arial" panose="020B0604020202020204" pitchFamily="34" charset="0"/>
              </a:rPr>
              <a:t>Provide copy of PSTAT certificate (electronic or paper</a:t>
            </a:r>
            <a:r>
              <a:rPr lang="en-US" sz="2800" dirty="0"/>
              <a:t>) to SAC.</a:t>
            </a:r>
          </a:p>
          <a:p>
            <a:pPr marL="742950" lvl="1" indent="-285750"/>
            <a:r>
              <a:rPr lang="en-US" sz="2800" dirty="0">
                <a:latin typeface="Arial" panose="020B0604020202020204" pitchFamily="34" charset="0"/>
                <a:cs typeface="Arial" panose="020B0604020202020204" pitchFamily="34" charset="0"/>
              </a:rPr>
              <a:t>Receive a list of students with accommodations and become familiar with the accommodations for students in their testing rooms.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a:p>
        </p:txBody>
      </p:sp>
    </p:spTree>
    <p:extLst>
      <p:ext uri="{BB962C8B-B14F-4D97-AF65-F5344CB8AC3E}">
        <p14:creationId xmlns:p14="http://schemas.microsoft.com/office/powerpoint/2010/main" val="42100520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a:p>
        </p:txBody>
      </p:sp>
    </p:spTree>
    <p:extLst>
      <p:ext uri="{BB962C8B-B14F-4D97-AF65-F5344CB8AC3E}">
        <p14:creationId xmlns:p14="http://schemas.microsoft.com/office/powerpoint/2010/main" val="28694647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Preparation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Prior to testing, TAs should familiarize students with: </a:t>
            </a:r>
          </a:p>
          <a:p>
            <a:pPr marL="742950" lvl="1" indent="-285750"/>
            <a:r>
              <a:rPr lang="en-US" sz="3400" dirty="0"/>
              <a:t>PA Online Tutorials</a:t>
            </a:r>
          </a:p>
          <a:p>
            <a:pPr marL="742950" lvl="1" indent="-285750"/>
            <a:r>
              <a:rPr lang="en-US" sz="3400" dirty="0"/>
              <a:t>PA Online Tools Training </a:t>
            </a:r>
          </a:p>
          <a:p>
            <a:pPr marL="742950" lvl="1" indent="-285750"/>
            <a:r>
              <a:rPr lang="en-US" sz="3400" dirty="0">
                <a:hlinkClick r:id="rId3"/>
              </a:rPr>
              <a:t>https://wbte.drcedirect.com/PA/portals/pa</a:t>
            </a:r>
            <a:r>
              <a:rPr lang="en-US" sz="3400" dirty="0"/>
              <a:t> </a:t>
            </a:r>
          </a:p>
          <a:p>
            <a:pPr marL="742950" lvl="1" indent="-285750"/>
            <a:r>
              <a:rPr lang="en-US" sz="3400" dirty="0"/>
              <a:t>Online Tools Training questions can be used as formative assessment tools.</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a:p>
        </p:txBody>
      </p:sp>
    </p:spTree>
    <p:extLst>
      <p:ext uri="{BB962C8B-B14F-4D97-AF65-F5344CB8AC3E}">
        <p14:creationId xmlns:p14="http://schemas.microsoft.com/office/powerpoint/2010/main" val="1867963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Assessment Information to Display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 testing days, TAs should prominently display the required information from the Display Exam Information section of the DFA.</a:t>
            </a:r>
          </a:p>
          <a:p>
            <a:pPr marL="285750" indent="-285750">
              <a:buFont typeface="Arial" panose="020B0604020202020204" pitchFamily="34" charset="0"/>
              <a:buChar char="•"/>
            </a:pPr>
            <a:r>
              <a:rPr lang="en-US" sz="3600" dirty="0"/>
              <a:t>TAs should also display the statement to students about checking their work.</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48</a:t>
            </a:fld>
            <a:endParaRPr lang="en-US"/>
          </a:p>
        </p:txBody>
      </p:sp>
    </p:spTree>
    <p:extLst>
      <p:ext uri="{BB962C8B-B14F-4D97-AF65-F5344CB8AC3E}">
        <p14:creationId xmlns:p14="http://schemas.microsoft.com/office/powerpoint/2010/main" val="40985680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49</a:t>
            </a:fld>
            <a:endParaRPr lang="en-US"/>
          </a:p>
        </p:txBody>
      </p:sp>
    </p:spTree>
    <p:extLst>
      <p:ext uri="{BB962C8B-B14F-4D97-AF65-F5344CB8AC3E}">
        <p14:creationId xmlns:p14="http://schemas.microsoft.com/office/powerpoint/2010/main" val="502308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42105642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online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 Exams</a:t>
            </a:r>
          </a:p>
          <a:p>
            <a:pPr marL="742950" lvl="1" indent="-285750"/>
            <a:r>
              <a:rPr lang="en-US" sz="3200" dirty="0"/>
              <a:t>Single </a:t>
            </a:r>
            <a:r>
              <a:rPr lang="en-US" sz="3200" dirty="0">
                <a:latin typeface="Arial" panose="020B0604020202020204" pitchFamily="34" charset="0"/>
                <a:cs typeface="Arial" panose="020B0604020202020204" pitchFamily="34" charset="0"/>
              </a:rPr>
              <a:t>online </a:t>
            </a:r>
            <a:r>
              <a:rPr lang="en-US" sz="3200" dirty="0"/>
              <a:t>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dirty="0"/>
          </a:p>
        </p:txBody>
      </p:sp>
    </p:spTree>
    <p:extLst>
      <p:ext uri="{BB962C8B-B14F-4D97-AF65-F5344CB8AC3E}">
        <p14:creationId xmlns:p14="http://schemas.microsoft.com/office/powerpoint/2010/main" val="4794286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Testing Environment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a:p>
        </p:txBody>
      </p:sp>
    </p:spTree>
    <p:extLst>
      <p:ext uri="{BB962C8B-B14F-4D97-AF65-F5344CB8AC3E}">
        <p14:creationId xmlns:p14="http://schemas.microsoft.com/office/powerpoint/2010/main" val="999769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538D1-F1CC-F640-9E84-63ABCA22B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F146A-53F4-1FBA-C3CB-8D58606E13B0}"/>
              </a:ext>
            </a:extLst>
          </p:cNvPr>
          <p:cNvSpPr>
            <a:spLocks noGrp="1"/>
          </p:cNvSpPr>
          <p:nvPr>
            <p:ph type="title"/>
          </p:nvPr>
        </p:nvSpPr>
        <p:spPr/>
        <p:txBody>
          <a:bodyPr>
            <a:normAutofit/>
          </a:bodyPr>
          <a:lstStyle/>
          <a:p>
            <a:r>
              <a:rPr lang="en-US" dirty="0"/>
              <a:t>Testing Environment</a:t>
            </a:r>
          </a:p>
        </p:txBody>
      </p:sp>
      <p:sp>
        <p:nvSpPr>
          <p:cNvPr id="3" name="Content Placeholder 2">
            <a:extLst>
              <a:ext uri="{FF2B5EF4-FFF2-40B4-BE49-F238E27FC236}">
                <a16:creationId xmlns:a16="http://schemas.microsoft.com/office/drawing/2014/main" id="{F8A3D6D9-D4D1-C249-5EF4-700336A21783}"/>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ensure a quiet environment free of distractions and noise.</a:t>
            </a:r>
          </a:p>
          <a:p>
            <a:pPr marL="285750" indent="-285750">
              <a:buFont typeface="Arial" panose="020B0604020202020204" pitchFamily="34" charset="0"/>
              <a:buChar char="•"/>
            </a:pPr>
            <a:r>
              <a:rPr lang="en-US" sz="3200" dirty="0"/>
              <a:t>Provide a positive approach to the assessments.</a:t>
            </a:r>
          </a:p>
        </p:txBody>
      </p:sp>
      <p:sp>
        <p:nvSpPr>
          <p:cNvPr id="5" name="Slide Number Placeholder 4">
            <a:extLst>
              <a:ext uri="{FF2B5EF4-FFF2-40B4-BE49-F238E27FC236}">
                <a16:creationId xmlns:a16="http://schemas.microsoft.com/office/drawing/2014/main" id="{5531C642-B603-AFFE-690C-B7DA204BA03B}"/>
              </a:ext>
            </a:extLst>
          </p:cNvPr>
          <p:cNvSpPr>
            <a:spLocks noGrp="1"/>
          </p:cNvSpPr>
          <p:nvPr>
            <p:ph type="sldNum" sz="quarter" idx="12"/>
          </p:nvPr>
        </p:nvSpPr>
        <p:spPr/>
        <p:txBody>
          <a:bodyPr/>
          <a:lstStyle/>
          <a:p>
            <a:fld id="{B24F5015-3417-4B27-A586-E4CCF4D77832}" type="slidenum">
              <a:rPr lang="en-US" smtClean="0"/>
              <a:t>52</a:t>
            </a:fld>
            <a:endParaRPr lang="en-US"/>
          </a:p>
        </p:txBody>
      </p:sp>
    </p:spTree>
    <p:extLst>
      <p:ext uri="{BB962C8B-B14F-4D97-AF65-F5344CB8AC3E}">
        <p14:creationId xmlns:p14="http://schemas.microsoft.com/office/powerpoint/2010/main" val="1933183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Classroom and Hallway Displays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a:p>
        </p:txBody>
      </p:sp>
    </p:spTree>
    <p:extLst>
      <p:ext uri="{BB962C8B-B14F-4D97-AF65-F5344CB8AC3E}">
        <p14:creationId xmlns:p14="http://schemas.microsoft.com/office/powerpoint/2010/main" val="1941656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Classroom and Hallway Displays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Remove or cover all content related materials in testing rooms and hallways.</a:t>
            </a:r>
          </a:p>
          <a:p>
            <a:r>
              <a:rPr lang="en-US" sz="3200" dirty="0"/>
              <a:t>Classroom libraries do not need to be covered. </a:t>
            </a:r>
          </a:p>
          <a:p>
            <a:r>
              <a:rPr lang="en-US" sz="3200" dirty="0"/>
              <a:t>Students may read non-content related material once finished.</a:t>
            </a:r>
            <a:r>
              <a:rPr lang="en-US" sz="3200" dirty="0">
                <a:latin typeface="Arial" panose="020B0604020202020204" pitchFamily="34" charset="0"/>
                <a:cs typeface="Arial" panose="020B0604020202020204" pitchFamily="34" charset="0"/>
              </a:rPr>
              <a:t>  </a:t>
            </a:r>
          </a:p>
          <a:p>
            <a:pPr marL="285750" indent="-285750"/>
            <a:r>
              <a:rPr lang="en-US" sz="3200" dirty="0"/>
              <a:t>General Description of Scoring Guidelines for all content areas may be displayed and/or distributed.</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Mathematics formula sheets </a:t>
            </a:r>
            <a:r>
              <a:rPr lang="en-US" sz="3200" dirty="0"/>
              <a:t>found on the PDE website or </a:t>
            </a:r>
            <a:r>
              <a:rPr lang="en-US" sz="3200" dirty="0">
                <a:latin typeface="Arial" panose="020B0604020202020204" pitchFamily="34" charset="0"/>
                <a:cs typeface="Arial" panose="020B0604020202020204" pitchFamily="34" charset="0"/>
              </a:rPr>
              <a:t>provided by DRC may be displayed and distributed.</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a:p>
        </p:txBody>
      </p:sp>
    </p:spTree>
    <p:extLst>
      <p:ext uri="{BB962C8B-B14F-4D97-AF65-F5344CB8AC3E}">
        <p14:creationId xmlns:p14="http://schemas.microsoft.com/office/powerpoint/2010/main" val="36101611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a:p>
        </p:txBody>
      </p:sp>
    </p:spTree>
    <p:extLst>
      <p:ext uri="{BB962C8B-B14F-4D97-AF65-F5344CB8AC3E}">
        <p14:creationId xmlns:p14="http://schemas.microsoft.com/office/powerpoint/2010/main" val="25730721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acknowledge the Code of Conduct  at the beginning of each module of Keystone Exams or section of PSSA assessments. </a:t>
            </a:r>
          </a:p>
          <a:p>
            <a:pPr marL="285750" indent="-285750">
              <a:buFont typeface="Arial" panose="020B0604020202020204" pitchFamily="34" charset="0"/>
              <a:buChar char="•"/>
            </a:pPr>
            <a:r>
              <a:rPr lang="en-US" sz="3600" dirty="0"/>
              <a:t>Students do not log out after completing the Code of Conduct.</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600" dirty="0"/>
              <a:t>Copy provided in DFAs.</a:t>
            </a:r>
          </a:p>
          <a:p>
            <a:pPr marL="0" indent="0">
              <a:buNone/>
            </a:pPr>
            <a:r>
              <a:rPr lang="en-US" sz="3600" dirty="0"/>
              <a:t> </a:t>
            </a: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a:p>
        </p:txBody>
      </p:sp>
    </p:spTree>
    <p:extLst>
      <p:ext uri="{BB962C8B-B14F-4D97-AF65-F5344CB8AC3E}">
        <p14:creationId xmlns:p14="http://schemas.microsoft.com/office/powerpoint/2010/main" val="8506125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spring of grade 11.</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a:p>
        </p:txBody>
      </p:sp>
    </p:spTree>
    <p:extLst>
      <p:ext uri="{BB962C8B-B14F-4D97-AF65-F5344CB8AC3E}">
        <p14:creationId xmlns:p14="http://schemas.microsoft.com/office/powerpoint/2010/main" val="14748880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SAC or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education students</a:t>
            </a:r>
          </a:p>
          <a:p>
            <a:pPr marL="742950" lvl="1" indent="-285750"/>
            <a:r>
              <a:rPr lang="en-US" sz="3200" dirty="0">
                <a:latin typeface="Arial" panose="020B0604020202020204" pitchFamily="34" charset="0"/>
                <a:cs typeface="Arial" panose="020B0604020202020204" pitchFamily="34" charset="0"/>
              </a:rPr>
              <a:t>First year English Learner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a:p>
        </p:txBody>
      </p:sp>
    </p:spTree>
    <p:extLst>
      <p:ext uri="{BB962C8B-B14F-4D97-AF65-F5344CB8AC3E}">
        <p14:creationId xmlns:p14="http://schemas.microsoft.com/office/powerpoint/2010/main" val="14822951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a:p>
        </p:txBody>
      </p:sp>
    </p:spTree>
    <p:extLst>
      <p:ext uri="{BB962C8B-B14F-4D97-AF65-F5344CB8AC3E}">
        <p14:creationId xmlns:p14="http://schemas.microsoft.com/office/powerpoint/2010/main" val="339869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School Assessment Schedule</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Distribution and Collection of Secure Materials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Testing Locations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Attendance Procedures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Extended Time and Restroom Procedures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27519086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a:p>
        </p:txBody>
      </p:sp>
    </p:spTree>
    <p:extLst>
      <p:ext uri="{BB962C8B-B14F-4D97-AF65-F5344CB8AC3E}">
        <p14:creationId xmlns:p14="http://schemas.microsoft.com/office/powerpoint/2010/main" val="20654487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Any TAs providing read aloud or scribing accommodations to students should read the Read Aloud and Scribing Guidelines for Operational Assessments before administration.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effectLst/>
                <a:hlinkClick r:id="rId3"/>
              </a:rPr>
              <a:t>Accommodations Webpage</a:t>
            </a:r>
            <a:r>
              <a:rPr lang="en-US" sz="3200" dirty="0">
                <a:effectLst/>
              </a:rPr>
              <a:t> 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27038173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41873708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4804731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Once the DAC or SAC emails PDE, PDE will email DRC to approve re-generation of the test ticket.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SAC will then regenerate the test ticket.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18905365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or the TAs’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37471629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Calculators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a:p>
        </p:txBody>
      </p:sp>
    </p:spTree>
    <p:extLst>
      <p:ext uri="{BB962C8B-B14F-4D97-AF65-F5344CB8AC3E}">
        <p14:creationId xmlns:p14="http://schemas.microsoft.com/office/powerpoint/2010/main" val="38564584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67</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Grade 3</a:t>
            </a:r>
            <a:r>
              <a:rPr lang="en-US" sz="2800" dirty="0"/>
              <a:t>: entire assessment</a:t>
            </a:r>
          </a:p>
          <a:p>
            <a:r>
              <a:rPr lang="en-US" sz="2800" dirty="0"/>
              <a:t>Grades 4-8: questions 1 through 3</a:t>
            </a:r>
          </a:p>
          <a:p>
            <a:r>
              <a:rPr lang="en-US" sz="2800" dirty="0"/>
              <a:t>The online calculator is not available for non-calculator questions.  TAs must ensure students are not using a handheld calculator while answering these questions.</a:t>
            </a:r>
          </a:p>
          <a:p>
            <a:r>
              <a:rPr lang="en-US" sz="2800" dirty="0"/>
              <a:t>Students will check their work for these questions and then submit their answers.  Once they have submitted their final answers, they will not be able to re-visit these questions.  The system will prompt students to verify they understand this.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68</a:t>
            </a:fld>
            <a:endParaRPr lang="en-US" dirty="0"/>
          </a:p>
        </p:txBody>
      </p:sp>
    </p:spTree>
    <p:extLst>
      <p:ext uri="{BB962C8B-B14F-4D97-AF65-F5344CB8AC3E}">
        <p14:creationId xmlns:p14="http://schemas.microsoft.com/office/powerpoint/2010/main" val="3585899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69</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300" dirty="0"/>
              <a:t>Qualifications for Test Administrators/Proctors</a:t>
            </a:r>
          </a:p>
          <a:p>
            <a:pPr marL="285750" indent="-285750"/>
            <a:r>
              <a:rPr lang="en-US" sz="3300" dirty="0"/>
              <a:t>Responsibilities of Test Administrators/Proctors</a:t>
            </a:r>
          </a:p>
          <a:p>
            <a:pPr marL="285750" indent="-285750">
              <a:buFont typeface="Arial" panose="020B0604020202020204" pitchFamily="34" charset="0"/>
              <a:buChar char="•"/>
            </a:pPr>
            <a:r>
              <a:rPr lang="en-US" sz="3300" dirty="0"/>
              <a:t>Test Security Certifications </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PSTAT</a:t>
            </a:r>
          </a:p>
          <a:p>
            <a:pPr marL="285750" indent="-285750">
              <a:buFont typeface="Arial" panose="020B0604020202020204" pitchFamily="34" charset="0"/>
              <a:buChar char="•"/>
            </a:pPr>
            <a:r>
              <a:rPr lang="en-US" sz="3300" dirty="0"/>
              <a:t>Administration Preparation</a:t>
            </a:r>
          </a:p>
          <a:p>
            <a:pPr marL="285750" indent="-285750"/>
            <a:r>
              <a:rPr lang="en-US" sz="3300" dirty="0"/>
              <a:t>Online Administration </a:t>
            </a:r>
          </a:p>
          <a:p>
            <a:pPr marL="285750" indent="-285750"/>
            <a:r>
              <a:rPr lang="en-US" sz="3300" dirty="0"/>
              <a:t>Directions for Administration</a:t>
            </a:r>
          </a:p>
          <a:p>
            <a:pPr marL="285750" indent="-285750"/>
            <a:r>
              <a:rPr lang="en-US" sz="3300" dirty="0"/>
              <a:t>Testing Environment</a:t>
            </a:r>
          </a:p>
          <a:p>
            <a:pPr marL="0" indent="0">
              <a:buNone/>
            </a:pPr>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5027340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they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a:t>
            </a:r>
            <a:r>
              <a:rPr lang="en-US" dirty="0">
                <a:solidFill>
                  <a:srgbClr val="0070C0"/>
                </a:solidFill>
              </a:rPr>
              <a: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a:t>
            </a:r>
          </a:p>
          <a:p>
            <a:pPr marL="285750" indent="-285750">
              <a:buFont typeface="Arial" panose="020B0604020202020204" pitchFamily="34" charset="0"/>
              <a:buChar char="•"/>
            </a:pPr>
            <a:r>
              <a:rPr lang="en-US" dirty="0"/>
              <a:t>Any calculator with a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a:p>
        </p:txBody>
      </p:sp>
    </p:spTree>
    <p:extLst>
      <p:ext uri="{BB962C8B-B14F-4D97-AF65-F5344CB8AC3E}">
        <p14:creationId xmlns:p14="http://schemas.microsoft.com/office/powerpoint/2010/main" val="30627951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latin typeface="Arial" panose="020B0604020202020204" pitchFamily="34" charset="0"/>
                <a:cs typeface="Arial" panose="020B0604020202020204" pitchFamily="34" charset="0"/>
              </a:rPr>
              <a:t>Students in grades 5 and 8 </a:t>
            </a:r>
            <a:r>
              <a:rPr lang="en-US" dirty="0"/>
              <a:t>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solidFill>
                  <a:srgbClr val="0070C0"/>
                </a:solidFill>
              </a:rPr>
              <a:t> </a:t>
            </a:r>
            <a:r>
              <a:rPr lang="en-US" dirty="0"/>
              <a:t>during the assessment. </a:t>
            </a:r>
          </a:p>
          <a:p>
            <a:pPr marL="285750" indent="-285750">
              <a:buFont typeface="Arial" panose="020B0604020202020204" pitchFamily="34" charset="0"/>
              <a:buChar char="•"/>
            </a:pPr>
            <a:r>
              <a:rPr lang="en-US" dirty="0"/>
              <a:t>Students may use a handheld device which complies with the</a:t>
            </a:r>
            <a:r>
              <a:rPr lang="en-US" dirty="0">
                <a:solidFill>
                  <a:srgbClr val="0070C0"/>
                </a:solidFill>
              </a:rPr>
              <a:t>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71</a:t>
            </a:fld>
            <a:endParaRPr lang="en-US"/>
          </a:p>
        </p:txBody>
      </p:sp>
    </p:spTree>
    <p:extLst>
      <p:ext uri="{BB962C8B-B14F-4D97-AF65-F5344CB8AC3E}">
        <p14:creationId xmlns:p14="http://schemas.microsoft.com/office/powerpoint/2010/main" val="29349473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72</a:t>
            </a:fld>
            <a:endParaRPr lang="en-US"/>
          </a:p>
        </p:txBody>
      </p:sp>
    </p:spTree>
    <p:extLst>
      <p:ext uri="{BB962C8B-B14F-4D97-AF65-F5344CB8AC3E}">
        <p14:creationId xmlns:p14="http://schemas.microsoft.com/office/powerpoint/2010/main" val="30176087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CAS capabilities, including TI Inspire CAS and Casio CAS may not be used.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5752369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27409587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Mathematics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Mathematics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 (grades 4-8)</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9112886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3600" dirty="0"/>
              <a:t>Ancillary Materials: </a:t>
            </a:r>
            <a:br>
              <a:rPr lang="en-US" sz="3600" dirty="0"/>
            </a:br>
            <a:r>
              <a:rPr lang="en-US" sz="3600" dirty="0"/>
              <a:t>PSSA Mathematics Scratch/Grid Paper</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TAs/Proctors should collect all </a:t>
            </a:r>
            <a:r>
              <a:rPr lang="en-US" sz="3600" b="1" dirty="0"/>
              <a:t>used</a:t>
            </a:r>
            <a:r>
              <a:rPr lang="en-US" sz="3600" dirty="0"/>
              <a:t> scratch/grid paper once students in grades 4-8 have completed the non-calculator questions.</a:t>
            </a:r>
          </a:p>
          <a:p>
            <a:pPr marL="285750" indent="-285750">
              <a:buFont typeface="Arial" panose="020B0604020202020204" pitchFamily="34" charset="0"/>
              <a:buChar char="•"/>
            </a:pPr>
            <a:r>
              <a:rPr lang="en-US" sz="3600" dirty="0"/>
              <a:t>Provide new scratch/grid paper for students to use while completing the calculator permitted questions.</a:t>
            </a:r>
          </a:p>
          <a:p>
            <a:pPr marL="285750" indent="-285750">
              <a:buFont typeface="Arial" panose="020B0604020202020204" pitchFamily="34" charset="0"/>
              <a:buChar char="•"/>
            </a:pPr>
            <a:r>
              <a:rPr lang="en-US" sz="3600" dirty="0"/>
              <a:t>Return all used scratch/grid paper to SAC to be shredded. </a:t>
            </a:r>
            <a:r>
              <a:rPr lang="en-US" sz="3200" dirty="0"/>
              <a:t> </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26123046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ELA and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ELA and Science assessments, all students should receive scratch paper.</a:t>
            </a:r>
          </a:p>
          <a:p>
            <a:pPr marL="285750" indent="-285750"/>
            <a:r>
              <a:rPr lang="en-US" sz="3600" dirty="0"/>
              <a:t>Collect all used scratch paper and return to SAC for shredding after administration.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22343444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br>
              <a:rPr lang="en-US" dirty="0"/>
            </a:br>
            <a:r>
              <a:rPr lang="en-US" dirty="0"/>
              <a:t>Keystone Algebra I</a:t>
            </a:r>
            <a:r>
              <a:rPr lang="en-US" sz="36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Algebra I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a:t>
            </a:r>
          </a:p>
          <a:p>
            <a:pPr marL="742950" lvl="1" indent="-285750"/>
            <a:endParaRPr lang="en-US" sz="3200" dirty="0"/>
          </a:p>
          <a:p>
            <a:pPr marL="285750" indent="-285750"/>
            <a:r>
              <a:rPr lang="en-US" sz="3600" dirty="0"/>
              <a:t>Collect all used scratch and grid paper and return to SAC for shredding after administration.</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a:p>
        </p:txBody>
      </p:sp>
    </p:spTree>
    <p:extLst>
      <p:ext uri="{BB962C8B-B14F-4D97-AF65-F5344CB8AC3E}">
        <p14:creationId xmlns:p14="http://schemas.microsoft.com/office/powerpoint/2010/main" val="1015916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 </a:t>
            </a:r>
            <a:br>
              <a:rPr lang="en-US" dirty="0"/>
            </a:br>
            <a:r>
              <a:rPr lang="en-US" dirty="0"/>
              <a:t>Keystone Literature and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Literature and Biology assessments, all students should receive scratch paper.</a:t>
            </a:r>
          </a:p>
          <a:p>
            <a:pPr marL="285750" indent="-285750">
              <a:buFont typeface="Arial" panose="020B0604020202020204" pitchFamily="34" charset="0"/>
              <a:buChar char="•"/>
            </a:pPr>
            <a:r>
              <a:rPr lang="en-US" sz="3600" dirty="0"/>
              <a:t>Collect all used scratch paper and return to SAC for shredding after administration.</a:t>
            </a:r>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a:p>
        </p:txBody>
      </p:sp>
    </p:spTree>
    <p:extLst>
      <p:ext uri="{BB962C8B-B14F-4D97-AF65-F5344CB8AC3E}">
        <p14:creationId xmlns:p14="http://schemas.microsoft.com/office/powerpoint/2010/main" val="4160610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Classroom and Hallway Displays</a:t>
            </a:r>
            <a:endParaRPr lang="en-US" sz="3300" dirty="0">
              <a:highlight>
                <a:srgbClr val="FF00FF"/>
              </a:highlight>
            </a:endParaRPr>
          </a:p>
          <a:p>
            <a:pPr marL="285750" indent="-285750">
              <a:buFont typeface="Arial" panose="020B0604020202020204" pitchFamily="34" charset="0"/>
              <a:buChar char="•"/>
            </a:pPr>
            <a:r>
              <a:rPr lang="en-US" sz="3300" dirty="0"/>
              <a:t>Student Participation</a:t>
            </a:r>
          </a:p>
          <a:p>
            <a:pPr marL="285750" indent="-285750">
              <a:buFont typeface="Arial" panose="020B0604020202020204" pitchFamily="34" charset="0"/>
              <a:buChar char="•"/>
            </a:pPr>
            <a:r>
              <a:rPr lang="en-US" sz="3300" dirty="0"/>
              <a:t>Accommodations</a:t>
            </a:r>
          </a:p>
          <a:p>
            <a:pPr marL="285750" indent="-285750"/>
            <a:r>
              <a:rPr lang="en-US" sz="3300" dirty="0"/>
              <a:t>Electronic Devices</a:t>
            </a:r>
          </a:p>
          <a:p>
            <a:pPr marL="285750" indent="-285750"/>
            <a:r>
              <a:rPr lang="en-US" sz="3300" dirty="0"/>
              <a:t>Calculators</a:t>
            </a:r>
          </a:p>
          <a:p>
            <a:pPr marL="285750" indent="-285750"/>
            <a:r>
              <a:rPr lang="en-US" sz="3300" dirty="0"/>
              <a:t>Ancillary Materials</a:t>
            </a:r>
          </a:p>
          <a:p>
            <a:pPr marL="285750" indent="-285750">
              <a:buFont typeface="Arial" panose="020B0604020202020204" pitchFamily="34" charset="0"/>
              <a:buChar char="•"/>
            </a:pPr>
            <a:r>
              <a:rPr lang="en-US" sz="3300" dirty="0"/>
              <a:t>Contact Information/Mission </a:t>
            </a: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4685943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Dictionaries, Thesauri, </a:t>
            </a:r>
            <a:br>
              <a:rPr lang="en-US" dirty="0"/>
            </a:br>
            <a:r>
              <a:rPr lang="en-US" dirty="0"/>
              <a:t>Spell Checkers, Grammar Checkers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Students may not use dictionaries, thesauri, spellcheckers or grammar checkers.</a:t>
            </a:r>
          </a:p>
          <a:p>
            <a:pPr marL="285750" indent="-285750">
              <a:buFont typeface="Arial" panose="020B0604020202020204" pitchFamily="34" charset="0"/>
              <a:buChar char="•"/>
            </a:pPr>
            <a:r>
              <a:rPr lang="en-US" sz="3600" dirty="0"/>
              <a:t>These applications must be disabled prior to testing.</a:t>
            </a:r>
          </a:p>
          <a:p>
            <a:pPr marL="285750" indent="-285750">
              <a:buFont typeface="Arial" panose="020B0604020202020204" pitchFamily="34" charset="0"/>
              <a:buChar char="•"/>
            </a:pPr>
            <a:r>
              <a:rPr lang="en-US" sz="3600" dirty="0"/>
              <a:t>English Learners may use word-to-word dictionaries without definitions or pictures for PSSA Mathematics, PSSA Science, Keystone Algebra I and Keystone Biology exams.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a:p>
        </p:txBody>
      </p:sp>
    </p:spTree>
    <p:extLst>
      <p:ext uri="{BB962C8B-B14F-4D97-AF65-F5344CB8AC3E}">
        <p14:creationId xmlns:p14="http://schemas.microsoft.com/office/powerpoint/2010/main" val="28544265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81</a:t>
            </a:fld>
            <a:endParaRPr lang="en-US"/>
          </a:p>
        </p:txBody>
      </p:sp>
    </p:spTree>
    <p:extLst>
      <p:ext uri="{BB962C8B-B14F-4D97-AF65-F5344CB8AC3E}">
        <p14:creationId xmlns:p14="http://schemas.microsoft.com/office/powerpoint/2010/main" val="9131538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PA </a:t>
            </a:r>
            <a:r>
              <a:rPr lang="en-US" altLang="en-US" dirty="0">
                <a:ea typeface="Verdana" pitchFamily="34" charset="0"/>
              </a:rPr>
              <a:t>Customer Service at DRC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82</a:t>
            </a:fld>
            <a:endParaRPr lang="en-US" dirty="0"/>
          </a:p>
        </p:txBody>
      </p:sp>
    </p:spTree>
    <p:extLst>
      <p:ext uri="{BB962C8B-B14F-4D97-AF65-F5344CB8AC3E}">
        <p14:creationId xmlns:p14="http://schemas.microsoft.com/office/powerpoint/2010/main" val="49646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329548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2a2d9ea174ca71e18204fe09cb4b5ba8">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1e1d1e180fd2d7c84c724596e328884d"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a7af8e22-4aad-4637-bdfe-8881feb25ebc">
      <UserInfo>
        <DisplayName/>
        <AccountId xsi:nil="true"/>
        <AccountType/>
      </UserInfo>
    </SharedWithUsers>
  </documentManagement>
</p:properties>
</file>

<file path=customXml/itemProps1.xml><?xml version="1.0" encoding="utf-8"?>
<ds:datastoreItem xmlns:ds="http://schemas.openxmlformats.org/officeDocument/2006/customXml" ds:itemID="{8B9E6227-9F68-4A1D-88AD-F39A94AD9F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af8e22-4aad-4637-bdfe-8881feb25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8CB3FC7-B59E-40D5-A9DE-932E9E5BECE3}">
  <ds:schemaRefs>
    <ds:schemaRef ds:uri="http://schemas.microsoft.com/sharepoint/v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7af8e22-4aad-4637-bdfe-8881feb25eb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17758</TotalTime>
  <Words>3878</Words>
  <Application>Microsoft Office PowerPoint</Application>
  <PresentationFormat>Widescreen</PresentationFormat>
  <Paragraphs>481</Paragraphs>
  <Slides>82</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82</vt:i4>
      </vt:variant>
    </vt:vector>
  </HeadingPairs>
  <TitlesOfParts>
    <vt:vector size="89" baseType="lpstr">
      <vt:lpstr>Aptos</vt:lpstr>
      <vt:lpstr>Arial</vt:lpstr>
      <vt:lpstr>Calibri</vt:lpstr>
      <vt:lpstr>Courier New</vt:lpstr>
      <vt:lpstr>Segoe UI</vt:lpstr>
      <vt:lpstr>Verdana</vt:lpstr>
      <vt:lpstr>Office Theme</vt:lpstr>
      <vt:lpstr>School Assessment Coordinator Training Session for  Test Administrators and All Involved with PSSA and Keystone Exams  Online Administration </vt:lpstr>
      <vt:lpstr>Disclaimer</vt:lpstr>
      <vt:lpstr>Who Needs to Attend this Training Session? </vt:lpstr>
      <vt:lpstr>Who Needs This Training?  </vt:lpstr>
      <vt:lpstr>Agenda </vt:lpstr>
      <vt:lpstr>Agenda – Page 1 </vt:lpstr>
      <vt:lpstr>Agenda – Page 2 </vt:lpstr>
      <vt:lpstr>Agenda – Page 3 </vt:lpstr>
      <vt:lpstr>Acronyms </vt:lpstr>
      <vt:lpstr>Frequently Used Acronyms</vt:lpstr>
      <vt:lpstr>School Assessment Schedule </vt:lpstr>
      <vt:lpstr>School Assessment Schedule: PSSA</vt:lpstr>
      <vt:lpstr>School Assessment Schedule:  Keystone Exams </vt:lpstr>
      <vt:lpstr>Changes for 2024 – 2025</vt:lpstr>
      <vt:lpstr>Changes for 2024-2025:  Single Session Test Tickets</vt:lpstr>
      <vt:lpstr>Changes for 2024-2025:  Tech Enhanced Questions</vt:lpstr>
      <vt:lpstr>Changes for 2024-2025:  Grade 5 Science </vt:lpstr>
      <vt:lpstr>Changes for 2024-2025:  Updated Accommodations Documents</vt:lpstr>
      <vt:lpstr>Distribution and Collection of Secure Materials</vt:lpstr>
      <vt:lpstr>Distribution and Collection of  Secure Materials </vt:lpstr>
      <vt:lpstr>Testing Locations</vt:lpstr>
      <vt:lpstr>Testing Locations</vt:lpstr>
      <vt:lpstr>Attendance Procedures</vt:lpstr>
      <vt:lpstr>Attendance Procedures</vt:lpstr>
      <vt:lpstr>Extended Time and Restroom Procedures</vt:lpstr>
      <vt:lpstr>Extended Time Procedures </vt:lpstr>
      <vt:lpstr>Restroom Procedures </vt:lpstr>
      <vt:lpstr>Emergency Procedures</vt:lpstr>
      <vt:lpstr>Emergency Procedures </vt:lpstr>
      <vt:lpstr>Qualifications for TAs</vt:lpstr>
      <vt:lpstr>Qualifications for  Test Administrators</vt:lpstr>
      <vt:lpstr>Responsibilities of TAs </vt:lpstr>
      <vt:lpstr>Responsibilities of TAs – 1  </vt:lpstr>
      <vt:lpstr>Responsibilities of TAs – 2  </vt:lpstr>
      <vt:lpstr>Responsibilities of TAs – 3 </vt:lpstr>
      <vt:lpstr>Responsibilities of TAs – 4  </vt:lpstr>
      <vt:lpstr>Responsibilities of TAs – 5 </vt:lpstr>
      <vt:lpstr>Test Security and Certifications </vt:lpstr>
      <vt:lpstr>Test Security</vt:lpstr>
      <vt:lpstr>Test Security Certifications – 1 </vt:lpstr>
      <vt:lpstr>Test Security Certifications – 2 </vt:lpstr>
      <vt:lpstr>PSTAT</vt:lpstr>
      <vt:lpstr>PSTAT Requirements</vt:lpstr>
      <vt:lpstr>Administration Preparation</vt:lpstr>
      <vt:lpstr>Administration Preparation</vt:lpstr>
      <vt:lpstr>Online Administration </vt:lpstr>
      <vt:lpstr>Online Administration Preparation </vt:lpstr>
      <vt:lpstr>Assessment Information to Display</vt:lpstr>
      <vt:lpstr>Directions for Administration</vt:lpstr>
      <vt:lpstr>Directions for Administration</vt:lpstr>
      <vt:lpstr>Testing Environment</vt:lpstr>
      <vt:lpstr>Testing Environment</vt:lpstr>
      <vt:lpstr>Classroom and Hallway Displays</vt:lpstr>
      <vt:lpstr>Classroom and Hallway Displays</vt:lpstr>
      <vt:lpstr>Student Participation </vt:lpstr>
      <vt:lpstr>Student Participation:  Code of Conduct</vt:lpstr>
      <vt:lpstr>General Student Participation</vt:lpstr>
      <vt:lpstr>Student Participation:  Special Cases</vt:lpstr>
      <vt:lpstr>Accommodations</vt:lpstr>
      <vt:lpstr>Accommodations – 1 </vt:lpstr>
      <vt:lpstr>Accommodations – 2 </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1  </vt:lpstr>
      <vt:lpstr>Calculators: PSSA Science </vt:lpstr>
      <vt:lpstr>Calculators: Keystone Algebra I</vt:lpstr>
      <vt:lpstr>Calculators: Keystone Biology </vt:lpstr>
      <vt:lpstr>Ancillary Materials</vt:lpstr>
      <vt:lpstr>Ancillary Materials: PSSA Mathematics</vt:lpstr>
      <vt:lpstr>Ancillary Materials:  PSSA Mathematics Scratch/Grid Paper</vt:lpstr>
      <vt:lpstr>Ancillary Materials: PSSA ELA and Science </vt:lpstr>
      <vt:lpstr>Ancillary Materials: Keystone Algebra I </vt:lpstr>
      <vt:lpstr>Ancillary Materials:  Keystone Literature and Biology </vt:lpstr>
      <vt:lpstr>Dictionaries, Thesauri,  Spell Checkers, Grammar Checkers </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 Training for all involved with Test Administration and Secure Materials</dc:title>
  <dc:creator>Milakovic, Dana</dc:creator>
  <cp:lastModifiedBy>Heimbach, Bunne</cp:lastModifiedBy>
  <cp:revision>15</cp:revision>
  <dcterms:created xsi:type="dcterms:W3CDTF">2022-07-06T18:28:13Z</dcterms:created>
  <dcterms:modified xsi:type="dcterms:W3CDTF">2024-11-19T12:20:06Z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y fmtid="{D5CDD505-2E9C-101B-9397-08002B2CF9AE}" pid="3" name="MigrationSourceURL">
    <vt:lpwstr/>
  </property>
  <property fmtid="{D5CDD505-2E9C-101B-9397-08002B2CF9AE}" pid="4" name="Order">
    <vt:r8>1483600</vt:r8>
  </property>
  <property fmtid="{D5CDD505-2E9C-101B-9397-08002B2CF9AE}" pid="5" name="Category">
    <vt:lpwstr/>
  </property>
  <property fmtid="{D5CDD505-2E9C-101B-9397-08002B2CF9AE}" pid="6" name="xd_Signature">
    <vt:bool>false</vt:bool>
  </property>
  <property fmtid="{D5CDD505-2E9C-101B-9397-08002B2CF9AE}" pid="7" name="xd_ProgID">
    <vt:lpwstr/>
  </property>
  <property fmtid="{D5CDD505-2E9C-101B-9397-08002B2CF9AE}" pid="8" name="TemplateUrl">
    <vt:lpwstr/>
  </property>
</Properties>
</file>