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6"/>
  </p:notesMasterIdLst>
  <p:sldIdLst>
    <p:sldId id="25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521" r:id="rId19"/>
    <p:sldId id="522" r:id="rId20"/>
    <p:sldId id="458" r:id="rId21"/>
    <p:sldId id="461" r:id="rId22"/>
    <p:sldId id="460" r:id="rId23"/>
    <p:sldId id="462" r:id="rId24"/>
    <p:sldId id="463" r:id="rId25"/>
    <p:sldId id="464" r:id="rId26"/>
    <p:sldId id="459" r:id="rId27"/>
    <p:sldId id="465" r:id="rId28"/>
    <p:sldId id="466" r:id="rId29"/>
    <p:sldId id="467" r:id="rId30"/>
    <p:sldId id="468" r:id="rId31"/>
    <p:sldId id="469" r:id="rId32"/>
    <p:sldId id="470" r:id="rId33"/>
    <p:sldId id="471" r:id="rId34"/>
    <p:sldId id="472" r:id="rId35"/>
    <p:sldId id="473" r:id="rId36"/>
    <p:sldId id="474" r:id="rId37"/>
    <p:sldId id="477" r:id="rId38"/>
    <p:sldId id="478" r:id="rId39"/>
    <p:sldId id="479" r:id="rId40"/>
    <p:sldId id="480" r:id="rId41"/>
    <p:sldId id="481" r:id="rId42"/>
    <p:sldId id="482" r:id="rId43"/>
    <p:sldId id="483" r:id="rId44"/>
    <p:sldId id="484" r:id="rId45"/>
    <p:sldId id="314" r:id="rId46"/>
    <p:sldId id="263" r:id="rId47"/>
    <p:sldId id="291" r:id="rId48"/>
    <p:sldId id="292" r:id="rId49"/>
    <p:sldId id="293" r:id="rId50"/>
    <p:sldId id="362" r:id="rId51"/>
    <p:sldId id="488" r:id="rId52"/>
    <p:sldId id="489" r:id="rId53"/>
    <p:sldId id="490" r:id="rId54"/>
    <p:sldId id="491" r:id="rId55"/>
    <p:sldId id="492" r:id="rId56"/>
    <p:sldId id="493" r:id="rId57"/>
    <p:sldId id="494" r:id="rId58"/>
    <p:sldId id="495" r:id="rId59"/>
    <p:sldId id="496" r:id="rId60"/>
    <p:sldId id="497" r:id="rId61"/>
    <p:sldId id="498" r:id="rId62"/>
    <p:sldId id="499" r:id="rId63"/>
    <p:sldId id="500" r:id="rId64"/>
    <p:sldId id="501" r:id="rId65"/>
    <p:sldId id="502" r:id="rId66"/>
    <p:sldId id="503" r:id="rId67"/>
    <p:sldId id="504" r:id="rId68"/>
    <p:sldId id="321" r:id="rId69"/>
    <p:sldId id="366" r:id="rId70"/>
    <p:sldId id="524" r:id="rId71"/>
    <p:sldId id="525" r:id="rId72"/>
    <p:sldId id="526" r:id="rId73"/>
    <p:sldId id="527" r:id="rId74"/>
    <p:sldId id="528" r:id="rId75"/>
    <p:sldId id="529" r:id="rId76"/>
    <p:sldId id="512" r:id="rId77"/>
    <p:sldId id="513" r:id="rId78"/>
    <p:sldId id="514" r:id="rId79"/>
    <p:sldId id="515" r:id="rId80"/>
    <p:sldId id="516" r:id="rId81"/>
    <p:sldId id="517" r:id="rId82"/>
    <p:sldId id="518" r:id="rId83"/>
    <p:sldId id="519" r:id="rId84"/>
    <p:sldId id="520"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5083CA-549A-C494-BB3C-3B98F206E9C9}" name="Gannon, Beth" initials="EG" userId="S::egannonrit@pa.gov::724ebcc3-9fa2-41a9-bab7-62b863f63d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E3247F-26AA-461A-B344-E89E006A9F71}" v="13" dt="2024-11-01T23:47:20.0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60" d="100"/>
          <a:sy n="60" d="100"/>
        </p:scale>
        <p:origin x="127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1040502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2525170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3651086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33</a:t>
            </a:fld>
            <a:endParaRPr lang="en-US"/>
          </a:p>
        </p:txBody>
      </p:sp>
    </p:spTree>
    <p:extLst>
      <p:ext uri="{BB962C8B-B14F-4D97-AF65-F5344CB8AC3E}">
        <p14:creationId xmlns:p14="http://schemas.microsoft.com/office/powerpoint/2010/main" val="3945350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35</a:t>
            </a:fld>
            <a:endParaRPr lang="en-US" dirty="0"/>
          </a:p>
        </p:txBody>
      </p:sp>
    </p:spTree>
    <p:extLst>
      <p:ext uri="{BB962C8B-B14F-4D97-AF65-F5344CB8AC3E}">
        <p14:creationId xmlns:p14="http://schemas.microsoft.com/office/powerpoint/2010/main" val="3766657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36</a:t>
            </a:fld>
            <a:endParaRPr lang="en-US"/>
          </a:p>
        </p:txBody>
      </p:sp>
    </p:spTree>
    <p:extLst>
      <p:ext uri="{BB962C8B-B14F-4D97-AF65-F5344CB8AC3E}">
        <p14:creationId xmlns:p14="http://schemas.microsoft.com/office/powerpoint/2010/main" val="3797657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37</a:t>
            </a:fld>
            <a:endParaRPr lang="en-US"/>
          </a:p>
        </p:txBody>
      </p:sp>
    </p:spTree>
    <p:extLst>
      <p:ext uri="{BB962C8B-B14F-4D97-AF65-F5344CB8AC3E}">
        <p14:creationId xmlns:p14="http://schemas.microsoft.com/office/powerpoint/2010/main" val="3185436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located in the HAC Appendix </a:t>
            </a:r>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a:p>
        </p:txBody>
      </p:sp>
    </p:spTree>
    <p:extLst>
      <p:ext uri="{BB962C8B-B14F-4D97-AF65-F5344CB8AC3E}">
        <p14:creationId xmlns:p14="http://schemas.microsoft.com/office/powerpoint/2010/main" val="1616461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in PIMS can be corrected and updated until the DRC </a:t>
            </a:r>
            <a:r>
              <a:rPr lang="en-US" dirty="0" err="1"/>
              <a:t>precode</a:t>
            </a:r>
            <a:r>
              <a:rPr lang="en-US" dirty="0"/>
              <a:t> label window closes. </a:t>
            </a:r>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a:p>
        </p:txBody>
      </p:sp>
    </p:spTree>
    <p:extLst>
      <p:ext uri="{BB962C8B-B14F-4D97-AF65-F5344CB8AC3E}">
        <p14:creationId xmlns:p14="http://schemas.microsoft.com/office/powerpoint/2010/main" val="3031789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For the Winter, 2024 administration, this information is found on Page 12 for the Paper/Pencil DFA. </a:t>
            </a:r>
          </a:p>
        </p:txBody>
      </p:sp>
      <p:sp>
        <p:nvSpPr>
          <p:cNvPr id="4" name="Slide Number Placeholder 3"/>
          <p:cNvSpPr>
            <a:spLocks noGrp="1"/>
          </p:cNvSpPr>
          <p:nvPr>
            <p:ph type="sldNum" sz="quarter" idx="5"/>
          </p:nvPr>
        </p:nvSpPr>
        <p:spPr/>
        <p:txBody>
          <a:bodyPr/>
          <a:lstStyle/>
          <a:p>
            <a:fld id="{5B012C48-CBE3-4456-858D-2A38C9D9ED43}" type="slidenum">
              <a:rPr lang="en-US" smtClean="0"/>
              <a:t>47</a:t>
            </a:fld>
            <a:endParaRPr lang="en-US"/>
          </a:p>
        </p:txBody>
      </p:sp>
    </p:spTree>
    <p:extLst>
      <p:ext uri="{BB962C8B-B14F-4D97-AF65-F5344CB8AC3E}">
        <p14:creationId xmlns:p14="http://schemas.microsoft.com/office/powerpoint/2010/main" val="3299596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PSSA, 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49</a:t>
            </a:fld>
            <a:endParaRPr lang="en-US" dirty="0"/>
          </a:p>
        </p:txBody>
      </p:sp>
    </p:spTree>
    <p:extLst>
      <p:ext uri="{BB962C8B-B14F-4D97-AF65-F5344CB8AC3E}">
        <p14:creationId xmlns:p14="http://schemas.microsoft.com/office/powerpoint/2010/main" val="1346045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Receive dates from DAC; consult PDE website for state administration dates for PSSA administration.  </a:t>
            </a:r>
            <a:r>
              <a:rPr lang="en-US" dirty="0">
                <a:solidFill>
                  <a:srgbClr val="FF0000"/>
                </a:solidFill>
                <a:highlight>
                  <a:srgbClr val="FFFF00"/>
                </a:highlight>
              </a:rPr>
              <a:t>You can add slides for these topics as needed.</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031662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54FD0-8494-0115-C2B8-972E8D57B4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3261BB-74FE-DED4-5EA7-D4D785436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603826-58D6-EBFA-F65B-C17918691A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BF50F94-6D36-30E5-635A-2476764BB045}"/>
              </a:ext>
            </a:extLst>
          </p:cNvPr>
          <p:cNvSpPr>
            <a:spLocks noGrp="1"/>
          </p:cNvSpPr>
          <p:nvPr>
            <p:ph type="sldNum" sz="quarter" idx="5"/>
          </p:nvPr>
        </p:nvSpPr>
        <p:spPr/>
        <p:txBody>
          <a:bodyPr/>
          <a:lstStyle/>
          <a:p>
            <a:fld id="{5B012C48-CBE3-4456-858D-2A38C9D9ED43}" type="slidenum">
              <a:rPr lang="en-US" smtClean="0"/>
              <a:t>51</a:t>
            </a:fld>
            <a:endParaRPr lang="en-US"/>
          </a:p>
        </p:txBody>
      </p:sp>
    </p:spTree>
    <p:extLst>
      <p:ext uri="{BB962C8B-B14F-4D97-AF65-F5344CB8AC3E}">
        <p14:creationId xmlns:p14="http://schemas.microsoft.com/office/powerpoint/2010/main" val="11012787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53</a:t>
            </a:fld>
            <a:endParaRPr lang="en-US"/>
          </a:p>
        </p:txBody>
      </p:sp>
    </p:spTree>
    <p:extLst>
      <p:ext uri="{BB962C8B-B14F-4D97-AF65-F5344CB8AC3E}">
        <p14:creationId xmlns:p14="http://schemas.microsoft.com/office/powerpoint/2010/main" val="3527030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55</a:t>
            </a:fld>
            <a:endParaRPr lang="en-US"/>
          </a:p>
        </p:txBody>
      </p:sp>
    </p:spTree>
    <p:extLst>
      <p:ext uri="{BB962C8B-B14F-4D97-AF65-F5344CB8AC3E}">
        <p14:creationId xmlns:p14="http://schemas.microsoft.com/office/powerpoint/2010/main" val="413967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a:p>
        </p:txBody>
      </p:sp>
    </p:spTree>
    <p:extLst>
      <p:ext uri="{BB962C8B-B14F-4D97-AF65-F5344CB8AC3E}">
        <p14:creationId xmlns:p14="http://schemas.microsoft.com/office/powerpoint/2010/main" val="74368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a:p>
        </p:txBody>
      </p:sp>
    </p:spTree>
    <p:extLst>
      <p:ext uri="{BB962C8B-B14F-4D97-AF65-F5344CB8AC3E}">
        <p14:creationId xmlns:p14="http://schemas.microsoft.com/office/powerpoint/2010/main" val="183580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a:p>
        </p:txBody>
      </p:sp>
    </p:spTree>
    <p:extLst>
      <p:ext uri="{BB962C8B-B14F-4D97-AF65-F5344CB8AC3E}">
        <p14:creationId xmlns:p14="http://schemas.microsoft.com/office/powerpoint/2010/main" val="20544486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a:p>
        </p:txBody>
      </p:sp>
    </p:spTree>
    <p:extLst>
      <p:ext uri="{BB962C8B-B14F-4D97-AF65-F5344CB8AC3E}">
        <p14:creationId xmlns:p14="http://schemas.microsoft.com/office/powerpoint/2010/main" val="4161275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62</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Receive dates from DAC; consult PDE website for state administration dates for Keystone Exam administration</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7231985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69</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70</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71</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72</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available for online administration within the test engine as well, so students do not actually need a separate copy.  Students taking online have access to the formula sheets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8507888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1650364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25836366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printed in the answer booklet for paper administration and available for online administration within the test engine as well, so students do not actually need a separate copy.  Students taking online have access to the formula sheet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77</a:t>
            </a:fld>
            <a:endParaRPr lang="en-US"/>
          </a:p>
        </p:txBody>
      </p:sp>
    </p:spTree>
    <p:extLst>
      <p:ext uri="{BB962C8B-B14F-4D97-AF65-F5344CB8AC3E}">
        <p14:creationId xmlns:p14="http://schemas.microsoft.com/office/powerpoint/2010/main" val="15053115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printed in the answer booklet for paper administration and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78</a:t>
            </a:fld>
            <a:endParaRPr lang="en-US"/>
          </a:p>
        </p:txBody>
      </p:sp>
    </p:spTree>
    <p:extLst>
      <p:ext uri="{BB962C8B-B14F-4D97-AF65-F5344CB8AC3E}">
        <p14:creationId xmlns:p14="http://schemas.microsoft.com/office/powerpoint/2010/main" val="29232754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79</a:t>
            </a:fld>
            <a:endParaRPr lang="en-US"/>
          </a:p>
        </p:txBody>
      </p:sp>
    </p:spTree>
    <p:extLst>
      <p:ext uri="{BB962C8B-B14F-4D97-AF65-F5344CB8AC3E}">
        <p14:creationId xmlns:p14="http://schemas.microsoft.com/office/powerpoint/2010/main" val="3913477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F03C0-BB5B-3D00-27A1-224517168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F92B3-239B-13BE-38FD-570F4B2C4A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EC1C95-0F41-4102-9161-062C458CB7D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8714572-4286-09AC-9C6E-26A60D56A1E2}"/>
              </a:ext>
            </a:extLst>
          </p:cNvPr>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4158371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E723E-739D-14DD-17C4-8EEEC9A54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1C7AC3-6813-DC05-2C33-99E81690B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60D9D9-560F-CD95-F016-F795110A54F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p:txBody>
      </p:sp>
      <p:sp>
        <p:nvSpPr>
          <p:cNvPr id="4" name="Slide Number Placeholder 3">
            <a:extLst>
              <a:ext uri="{FF2B5EF4-FFF2-40B4-BE49-F238E27FC236}">
                <a16:creationId xmlns:a16="http://schemas.microsoft.com/office/drawing/2014/main" id="{2FC2BC12-8E97-A61B-B221-61F3D7BE0560}"/>
              </a:ext>
            </a:extLst>
          </p:cNvPr>
          <p:cNvSpPr>
            <a:spLocks noGrp="1"/>
          </p:cNvSpPr>
          <p:nvPr>
            <p:ph type="sldNum" sz="quarter" idx="5"/>
          </p:nvPr>
        </p:nvSpPr>
        <p:spPr/>
        <p:txBody>
          <a:bodyPr/>
          <a:lstStyle/>
          <a:p>
            <a:fld id="{5B012C48-CBE3-4456-858D-2A38C9D9ED43}" type="slidenum">
              <a:rPr lang="en-US" smtClean="0"/>
              <a:t>20</a:t>
            </a:fld>
            <a:endParaRPr lang="en-US"/>
          </a:p>
        </p:txBody>
      </p:sp>
    </p:spTree>
    <p:extLst>
      <p:ext uri="{BB962C8B-B14F-4D97-AF65-F5344CB8AC3E}">
        <p14:creationId xmlns:p14="http://schemas.microsoft.com/office/powerpoint/2010/main" val="1530505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9BE0F-4DE0-8DF9-E672-383E213033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E240D-6A89-F5A2-8A63-25F37B52AF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604DB-CF90-0EB5-887A-E9CFB72A2D8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0A0A4C3-9DB1-EB84-D63A-9576A13DE532}"/>
              </a:ext>
            </a:extLst>
          </p:cNvPr>
          <p:cNvSpPr>
            <a:spLocks noGrp="1"/>
          </p:cNvSpPr>
          <p:nvPr>
            <p:ph type="sldNum" sz="quarter" idx="5"/>
          </p:nvPr>
        </p:nvSpPr>
        <p:spPr/>
        <p:txBody>
          <a:bodyPr/>
          <a:lstStyle/>
          <a:p>
            <a:fld id="{5B012C48-CBE3-4456-858D-2A38C9D9ED43}" type="slidenum">
              <a:rPr lang="en-US" smtClean="0"/>
              <a:t>22</a:t>
            </a:fld>
            <a:endParaRPr lang="en-US"/>
          </a:p>
        </p:txBody>
      </p:sp>
    </p:spTree>
    <p:extLst>
      <p:ext uri="{BB962C8B-B14F-4D97-AF65-F5344CB8AC3E}">
        <p14:creationId xmlns:p14="http://schemas.microsoft.com/office/powerpoint/2010/main" val="2709369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19841447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11/19/2024</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11/19/2024</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11/19/2024</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11/19/2024</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11/19/2024</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11/19/2024</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11/19/2024</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11/19/2024</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11/19/2024</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11/19/2024</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11/19/2024</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www.pstattraining.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485386" y="2296885"/>
            <a:ext cx="9182614" cy="3004457"/>
          </a:xfrm>
        </p:spPr>
        <p:txBody>
          <a:bodyPr>
            <a:normAutofit fontScale="90000"/>
          </a:bodyPr>
          <a:lstStyle/>
          <a:p>
            <a:r>
              <a:rPr lang="en-US" sz="4800" dirty="0"/>
              <a:t>School Assessment Coordinator Training Session for </a:t>
            </a:r>
            <a:br>
              <a:rPr lang="en-US" sz="4800" dirty="0"/>
            </a:br>
            <a:r>
              <a:rPr lang="en-US" sz="4800" dirty="0"/>
              <a:t>Test Administrators and All Involved with PSSA and Keystone Exams</a:t>
            </a:r>
            <a:r>
              <a:rPr lang="en-US" sz="2800" dirty="0"/>
              <a:t> </a:t>
            </a:r>
            <a:br>
              <a:rPr lang="en-US" sz="2800" dirty="0"/>
            </a:br>
            <a:r>
              <a:rPr lang="en-US" sz="2800" dirty="0"/>
              <a:t>Paper/Pencil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normAutofit/>
          </a:bodyPr>
          <a:lstStyle/>
          <a:p>
            <a:r>
              <a:rPr lang="en-US" dirty="0">
                <a:highlight>
                  <a:srgbClr val="00FFFF"/>
                </a:highlight>
              </a:rPr>
              <a:t>Enter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t>Paper</a:t>
            </a:r>
          </a:p>
          <a:p>
            <a:pPr marL="742950" lvl="1" indent="-285750"/>
            <a:r>
              <a:rPr lang="en-US" sz="3200" dirty="0">
                <a:latin typeface="Arial" panose="020B0604020202020204" pitchFamily="34" charset="0"/>
                <a:cs typeface="Arial" panose="020B0604020202020204" pitchFamily="34" charset="0"/>
              </a:rPr>
              <a:t>Online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Administration Training </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383003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School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724061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a:t>
            </a:r>
            <a:br>
              <a:rPr lang="en-US" dirty="0"/>
            </a:br>
            <a:r>
              <a:rPr lang="en-US" dirty="0"/>
              <a:t>PSSA</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PSSA testing dates, including make up dates, for:</a:t>
            </a:r>
          </a:p>
          <a:p>
            <a:pPr marL="742950" lvl="1" indent="-285750"/>
            <a:r>
              <a:rPr lang="en-US" sz="3200" dirty="0"/>
              <a:t>ELA</a:t>
            </a:r>
          </a:p>
          <a:p>
            <a:pPr marL="742950" lvl="1" indent="-285750"/>
            <a:r>
              <a:rPr lang="en-US" sz="3200" dirty="0"/>
              <a:t>Mathematics</a:t>
            </a:r>
          </a:p>
          <a:p>
            <a:pPr marL="742950" lvl="1" indent="-285750"/>
            <a:r>
              <a:rPr lang="en-US" sz="3200" dirty="0"/>
              <a:t>Science</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345085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 </a:t>
            </a:r>
            <a:br>
              <a:rPr lang="en-US" dirty="0"/>
            </a:br>
            <a:r>
              <a:rPr lang="en-US" dirty="0"/>
              <a:t>Keystone Exams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Keystone Exam testing dates, including make up dates, for:</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a:p>
        </p:txBody>
      </p:sp>
    </p:spTree>
    <p:extLst>
      <p:ext uri="{BB962C8B-B14F-4D97-AF65-F5344CB8AC3E}">
        <p14:creationId xmlns:p14="http://schemas.microsoft.com/office/powerpoint/2010/main" val="84562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 – 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390931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331341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Distribution and Collection of Secure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2632074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F64B9-EB15-CA65-E034-04C4D265DC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E24E57-0D0F-E87D-2D0E-EF9B40857F83}"/>
              </a:ext>
            </a:extLst>
          </p:cNvPr>
          <p:cNvSpPr>
            <a:spLocks noGrp="1"/>
          </p:cNvSpPr>
          <p:nvPr>
            <p:ph type="title"/>
          </p:nvPr>
        </p:nvSpPr>
        <p:spPr/>
        <p:txBody>
          <a:bodyPr>
            <a:normAutofit/>
          </a:bodyPr>
          <a:lstStyle/>
          <a:p>
            <a:r>
              <a:rPr lang="en-US" dirty="0"/>
              <a:t>Distribution and Collection of </a:t>
            </a:r>
            <a:br>
              <a:rPr lang="en-US" dirty="0"/>
            </a:br>
            <a:r>
              <a:rPr lang="en-US" dirty="0"/>
              <a:t>Secure Materials</a:t>
            </a:r>
            <a:r>
              <a:rPr lang="en-US" sz="4000" dirty="0"/>
              <a:t> </a:t>
            </a:r>
          </a:p>
        </p:txBody>
      </p:sp>
      <p:sp>
        <p:nvSpPr>
          <p:cNvPr id="3" name="Content Placeholder 2">
            <a:extLst>
              <a:ext uri="{FF2B5EF4-FFF2-40B4-BE49-F238E27FC236}">
                <a16:creationId xmlns:a16="http://schemas.microsoft.com/office/drawing/2014/main" id="{6958F3C8-23E5-F297-4972-7F172DE2B932}"/>
              </a:ext>
            </a:extLst>
          </p:cNvPr>
          <p:cNvSpPr>
            <a:spLocks noGrp="1"/>
          </p:cNvSpPr>
          <p:nvPr>
            <p:ph idx="1"/>
          </p:nvPr>
        </p:nvSpPr>
        <p:spPr/>
        <p:txBody>
          <a:bodyPr>
            <a:normAutofit/>
          </a:bodyPr>
          <a:lstStyle/>
          <a:p>
            <a:pPr marL="285750" indent="-285750"/>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procedures for distribution and collection of secure testing materials.</a:t>
            </a:r>
          </a:p>
          <a:p>
            <a:pPr marL="285750" indent="-285750">
              <a:buFont typeface="Arial" panose="020B0604020202020204" pitchFamily="34" charset="0"/>
              <a:buChar char="•"/>
            </a:pPr>
            <a:r>
              <a:rPr lang="en-US" sz="3600" dirty="0"/>
              <a:t>SACs should have TAs count secure test materials prior to signing the sign out/sign in sheet when distributing secure test materials and when collecting secure test materials.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a:t>
            </a:r>
            <a:r>
              <a:rPr lang="en-US" sz="4000" dirty="0"/>
              <a:t> </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26A7CCCE-D423-8450-27C1-BF58ADCC3B44}"/>
              </a:ext>
            </a:extLst>
          </p:cNvPr>
          <p:cNvSpPr>
            <a:spLocks noGrp="1"/>
          </p:cNvSpPr>
          <p:nvPr>
            <p:ph type="sldNum" sz="quarter" idx="12"/>
          </p:nvPr>
        </p:nvSpPr>
        <p:spPr/>
        <p:txBody>
          <a:bodyPr/>
          <a:lstStyle/>
          <a:p>
            <a:fld id="{B24F5015-3417-4B27-A586-E4CCF4D77832}" type="slidenum">
              <a:rPr lang="en-US" smtClean="0"/>
              <a:t>18</a:t>
            </a:fld>
            <a:endParaRPr lang="en-US"/>
          </a:p>
        </p:txBody>
      </p:sp>
    </p:spTree>
    <p:extLst>
      <p:ext uri="{BB962C8B-B14F-4D97-AF65-F5344CB8AC3E}">
        <p14:creationId xmlns:p14="http://schemas.microsoft.com/office/powerpoint/2010/main" val="3505153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2D0E6-3F7C-2754-CBC7-FE73555D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595374-67E1-F291-C0E4-7B1D007A5BA0}"/>
              </a:ext>
            </a:extLst>
          </p:cNvPr>
          <p:cNvSpPr>
            <a:spLocks noGrp="1"/>
          </p:cNvSpPr>
          <p:nvPr>
            <p:ph type="title"/>
          </p:nvPr>
        </p:nvSpPr>
        <p:spPr/>
        <p:txBody>
          <a:bodyPr>
            <a:normAutofit/>
          </a:bodyPr>
          <a:lstStyle/>
          <a:p>
            <a:r>
              <a:rPr lang="en-US" dirty="0"/>
              <a:t>Testing Locations</a:t>
            </a:r>
          </a:p>
        </p:txBody>
      </p:sp>
      <p:sp>
        <p:nvSpPr>
          <p:cNvPr id="5" name="Slide Number Placeholder 4">
            <a:extLst>
              <a:ext uri="{FF2B5EF4-FFF2-40B4-BE49-F238E27FC236}">
                <a16:creationId xmlns:a16="http://schemas.microsoft.com/office/drawing/2014/main" id="{5A700BC7-34CF-ADA3-4C5E-0217E72F4627}"/>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240046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noAutofit/>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1, 12, 13</a:t>
            </a:r>
            <a:r>
              <a:rPr lang="en-US">
                <a:highlight>
                  <a:srgbClr val="00FFFF"/>
                </a:highlight>
              </a:rPr>
              <a:t>, 18, 20</a:t>
            </a:r>
            <a:r>
              <a:rPr lang="en-US" dirty="0">
                <a:highlight>
                  <a:srgbClr val="00FFFF"/>
                </a:highlight>
              </a:rPr>
              <a:t>, 22, 24</a:t>
            </a:r>
            <a:r>
              <a:rPr lang="en-US">
                <a:highlight>
                  <a:srgbClr val="00FFFF"/>
                </a:highlight>
              </a:rPr>
              <a:t>, 25, and 27</a:t>
            </a:r>
            <a:r>
              <a:rPr lang="en-US"/>
              <a:t>.  </a:t>
            </a:r>
            <a:r>
              <a:rPr lang="en-US" dirty="0"/>
              <a:t>These slides contain information specific to your LEA.  </a:t>
            </a:r>
          </a:p>
          <a:p>
            <a:r>
              <a:rPr lang="en-US" dirty="0"/>
              <a:t>If you are only administering the PSSA assessments, you may delete the slides for the Keystone Exams, and vice-versa. </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966606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5E776-046C-49F1-DCC7-C899AC8B2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890AF-86B3-27A9-CC01-F2D8D4ABDB2E}"/>
              </a:ext>
            </a:extLst>
          </p:cNvPr>
          <p:cNvSpPr>
            <a:spLocks noGrp="1"/>
          </p:cNvSpPr>
          <p:nvPr>
            <p:ph type="title"/>
          </p:nvPr>
        </p:nvSpPr>
        <p:spPr/>
        <p:txBody>
          <a:bodyPr>
            <a:normAutofit/>
          </a:bodyPr>
          <a:lstStyle/>
          <a:p>
            <a:r>
              <a:rPr lang="en-US" dirty="0"/>
              <a:t>Testing Locations</a:t>
            </a:r>
          </a:p>
        </p:txBody>
      </p:sp>
      <p:sp>
        <p:nvSpPr>
          <p:cNvPr id="3" name="Content Placeholder 2">
            <a:extLst>
              <a:ext uri="{FF2B5EF4-FFF2-40B4-BE49-F238E27FC236}">
                <a16:creationId xmlns:a16="http://schemas.microsoft.com/office/drawing/2014/main" id="{FF86729D-2C5F-BCD7-DC9C-269174C90377}"/>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
            </a:r>
            <a:r>
              <a:rPr lang="en-US" sz="3600" dirty="0">
                <a:latin typeface="Arial" panose="020B0604020202020204" pitchFamily="34" charset="0"/>
                <a:cs typeface="Arial" panose="020B0604020202020204" pitchFamily="34" charset="0"/>
              </a:rPr>
              <a:t>testing locations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5E196D5A-17A4-31D3-D646-E6D7094838F4}"/>
              </a:ext>
            </a:extLst>
          </p:cNvPr>
          <p:cNvSpPr>
            <a:spLocks noGrp="1"/>
          </p:cNvSpPr>
          <p:nvPr>
            <p:ph type="sldNum" sz="quarter" idx="12"/>
          </p:nvPr>
        </p:nvSpPr>
        <p:spPr/>
        <p:txBody>
          <a:bodyPr/>
          <a:lstStyle/>
          <a:p>
            <a:fld id="{B24F5015-3417-4B27-A586-E4CCF4D77832}" type="slidenum">
              <a:rPr lang="en-US" smtClean="0"/>
              <a:t>20</a:t>
            </a:fld>
            <a:endParaRPr lang="en-US"/>
          </a:p>
        </p:txBody>
      </p:sp>
    </p:spTree>
    <p:extLst>
      <p:ext uri="{BB962C8B-B14F-4D97-AF65-F5344CB8AC3E}">
        <p14:creationId xmlns:p14="http://schemas.microsoft.com/office/powerpoint/2010/main" val="565064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D2530-EC8F-D870-FA5E-36562FB53A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CC451-B354-C9C2-07E7-33FEFEA02FBE}"/>
              </a:ext>
            </a:extLst>
          </p:cNvPr>
          <p:cNvSpPr>
            <a:spLocks noGrp="1"/>
          </p:cNvSpPr>
          <p:nvPr>
            <p:ph type="title"/>
          </p:nvPr>
        </p:nvSpPr>
        <p:spPr/>
        <p:txBody>
          <a:bodyPr/>
          <a:lstStyle/>
          <a:p>
            <a:r>
              <a:rPr lang="en-US" dirty="0"/>
              <a:t>Attendance Procedures</a:t>
            </a:r>
          </a:p>
        </p:txBody>
      </p:sp>
      <p:sp>
        <p:nvSpPr>
          <p:cNvPr id="5" name="Slide Number Placeholder 4">
            <a:extLst>
              <a:ext uri="{FF2B5EF4-FFF2-40B4-BE49-F238E27FC236}">
                <a16:creationId xmlns:a16="http://schemas.microsoft.com/office/drawing/2014/main" id="{AAD40991-DD8E-DDE2-8BD6-C2B15D08E97F}"/>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2449967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7B74B-BFB2-6B0B-B77E-7187648DDC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A36A9-73CB-7BB6-E124-934E68D01081}"/>
              </a:ext>
            </a:extLst>
          </p:cNvPr>
          <p:cNvSpPr>
            <a:spLocks noGrp="1"/>
          </p:cNvSpPr>
          <p:nvPr>
            <p:ph type="title"/>
          </p:nvPr>
        </p:nvSpPr>
        <p:spPr/>
        <p:txBody>
          <a:bodyPr>
            <a:normAutofit/>
          </a:bodyPr>
          <a:lstStyle/>
          <a:p>
            <a:r>
              <a:rPr lang="en-US" dirty="0"/>
              <a:t>Attendance Procedures</a:t>
            </a:r>
          </a:p>
        </p:txBody>
      </p:sp>
      <p:sp>
        <p:nvSpPr>
          <p:cNvPr id="3" name="Content Placeholder 2">
            <a:extLst>
              <a:ext uri="{FF2B5EF4-FFF2-40B4-BE49-F238E27FC236}">
                <a16:creationId xmlns:a16="http://schemas.microsoft.com/office/drawing/2014/main" id="{01F32FA8-5E47-FE75-DF38-073DFD22CAB5}"/>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attendance procedures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A027BA07-B478-7218-0387-9AEC825A380F}"/>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3520950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D9D02-0E4D-2573-953D-DAC0EDDB2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0D87C-ABF2-6D75-2F91-4AEA403E5A4C}"/>
              </a:ext>
            </a:extLst>
          </p:cNvPr>
          <p:cNvSpPr>
            <a:spLocks noGrp="1"/>
          </p:cNvSpPr>
          <p:nvPr>
            <p:ph type="title"/>
          </p:nvPr>
        </p:nvSpPr>
        <p:spPr/>
        <p:txBody>
          <a:bodyPr/>
          <a:lstStyle/>
          <a:p>
            <a:r>
              <a:rPr lang="en-US" dirty="0"/>
              <a:t>Extended Time and Restroom Procedures</a:t>
            </a:r>
          </a:p>
        </p:txBody>
      </p:sp>
      <p:sp>
        <p:nvSpPr>
          <p:cNvPr id="5" name="Slide Number Placeholder 4">
            <a:extLst>
              <a:ext uri="{FF2B5EF4-FFF2-40B4-BE49-F238E27FC236}">
                <a16:creationId xmlns:a16="http://schemas.microsoft.com/office/drawing/2014/main" id="{4F036369-A08D-E946-C231-FDEEC077CA23}"/>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1626964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Extended Time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r>
              <a:rPr lang="en-US" sz="3600" dirty="0"/>
              <a:t>Enter </a:t>
            </a:r>
            <a:r>
              <a:rPr lang="en-US" sz="3600" dirty="0">
                <a:highlight>
                  <a:srgbClr val="00FFFF"/>
                </a:highlight>
              </a:rPr>
              <a:t>extended time procedures.</a:t>
            </a:r>
          </a:p>
          <a:p>
            <a:pPr marL="285750" indent="-285750"/>
            <a:r>
              <a:rPr lang="en-US" sz="3600" dirty="0"/>
              <a:t>Students should receive the time needed to complete the assessment.</a:t>
            </a:r>
          </a:p>
          <a:p>
            <a:pPr marL="285750" indent="-285750"/>
            <a:r>
              <a:rPr lang="en-US" sz="3600" dirty="0"/>
              <a:t>TAs should collect and transport all testing materials. </a:t>
            </a:r>
          </a:p>
          <a:p>
            <a:pPr marL="285750" indent="-285750"/>
            <a:r>
              <a:rPr lang="en-US" sz="3600" dirty="0"/>
              <a:t>TAs should escort students to the designated location.</a:t>
            </a:r>
          </a:p>
          <a:p>
            <a:pPr marL="285750" indent="-285750"/>
            <a:r>
              <a:rPr lang="en-US" sz="3600" dirty="0"/>
              <a:t>TAs who are supervising extended time location should maintain a record of students and a seating chart.</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24</a:t>
            </a:fld>
            <a:endParaRPr lang="en-US"/>
          </a:p>
        </p:txBody>
      </p:sp>
    </p:spTree>
    <p:extLst>
      <p:ext uri="{BB962C8B-B14F-4D97-AF65-F5344CB8AC3E}">
        <p14:creationId xmlns:p14="http://schemas.microsoft.com/office/powerpoint/2010/main" val="4201245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Restroom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600" dirty="0"/>
              <a:t>Enter </a:t>
            </a:r>
            <a:r>
              <a:rPr lang="en-US" sz="3600" dirty="0">
                <a:highlight>
                  <a:srgbClr val="00FFFF"/>
                </a:highlight>
              </a:rPr>
              <a:t>restroom procedures.</a:t>
            </a:r>
          </a:p>
          <a:p>
            <a:pPr marL="285750" indent="-285750"/>
            <a:r>
              <a:rPr lang="en-US" sz="3600" dirty="0"/>
              <a:t>Proctors or hallway monitors should escort students to the restroom one at a time to prevent students from discussing test material. </a:t>
            </a:r>
          </a:p>
          <a:p>
            <a:pPr marL="285750" indent="-285750"/>
            <a:r>
              <a:rPr lang="en-US" sz="3600" dirty="0"/>
              <a:t>Students should close their test booklet(s) and place the closed booklet(s) on their desk or hand the closed booklet to the TA. The TA may return the booklet(s) when the student returns from the restroom.</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2180216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a:p>
        </p:txBody>
      </p:sp>
    </p:spTree>
    <p:extLst>
      <p:ext uri="{BB962C8B-B14F-4D97-AF65-F5344CB8AC3E}">
        <p14:creationId xmlns:p14="http://schemas.microsoft.com/office/powerpoint/2010/main" val="210972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emergency procedures.</a:t>
            </a:r>
          </a:p>
          <a:p>
            <a:pPr marL="285750" indent="-285750"/>
            <a:r>
              <a:rPr lang="en-US" sz="3600" dirty="0"/>
              <a:t>TAs should secure the testing materials and lock the classroom as they leave. </a:t>
            </a:r>
          </a:p>
          <a:p>
            <a:pPr marL="285750" indent="-285750"/>
            <a:r>
              <a:rPr lang="en-US" sz="3600" dirty="0"/>
              <a:t>TAs, proctors or hallway monitors should escort students to the designated area and take attendance.</a:t>
            </a:r>
          </a:p>
          <a:p>
            <a:pPr marL="285750" indent="-285750"/>
            <a:r>
              <a:rPr lang="en-US" sz="3600" dirty="0"/>
              <a:t>Do not allow students to discuss test material. </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a:p>
        </p:txBody>
      </p:sp>
    </p:spTree>
    <p:extLst>
      <p:ext uri="{BB962C8B-B14F-4D97-AF65-F5344CB8AC3E}">
        <p14:creationId xmlns:p14="http://schemas.microsoft.com/office/powerpoint/2010/main" val="2591916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for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a:p>
        </p:txBody>
      </p:sp>
    </p:spTree>
    <p:extLst>
      <p:ext uri="{BB962C8B-B14F-4D97-AF65-F5344CB8AC3E}">
        <p14:creationId xmlns:p14="http://schemas.microsoft.com/office/powerpoint/2010/main" val="1424690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a:t>
            </a:r>
            <a:br>
              <a:rPr lang="en-US" dirty="0"/>
            </a:br>
            <a:r>
              <a:rPr lang="en-US" dirty="0"/>
              <a:t>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a TA/Proctor by PDE.</a:t>
            </a:r>
          </a:p>
          <a:p>
            <a:pPr marL="285750" indent="-285750">
              <a:buFont typeface="Arial" panose="020B0604020202020204" pitchFamily="34" charset="0"/>
              <a:buChar char="•"/>
            </a:pPr>
            <a:r>
              <a:rPr lang="en-US" sz="3600" dirty="0"/>
              <a:t>TSS and PCA may not serve as TA/Proctor.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90209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to Attend this Training Session?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55468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TAs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a:p>
        </p:txBody>
      </p:sp>
    </p:spTree>
    <p:extLst>
      <p:ext uri="{BB962C8B-B14F-4D97-AF65-F5344CB8AC3E}">
        <p14:creationId xmlns:p14="http://schemas.microsoft.com/office/powerpoint/2010/main" val="1742743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Sign the sign out/sign in sheet when receiving and returning secure materials.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Ensure students with the same form of the test are not sitting next to one another. The form number is found on the test booklet and answer booklet or combined test/answer booklet.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Assign students to seats based upon form </a:t>
            </a:r>
            <a:r>
              <a:rPr lang="en-US" sz="3200" dirty="0"/>
              <a:t>n</a:t>
            </a:r>
            <a:r>
              <a:rPr lang="en-US" sz="3200" dirty="0">
                <a:latin typeface="Arial" panose="020B0604020202020204" pitchFamily="34" charset="0"/>
                <a:cs typeface="Arial" panose="020B0604020202020204" pitchFamily="34" charset="0"/>
              </a:rPr>
              <a:t>umber.</a:t>
            </a:r>
          </a:p>
          <a:p>
            <a:pPr marL="285750" indent="-285750">
              <a:buFont typeface="Arial" panose="020B0604020202020204" pitchFamily="34" charset="0"/>
              <a:buChar char="•"/>
            </a:pPr>
            <a:r>
              <a:rPr lang="en-US" sz="3200" dirty="0"/>
              <a:t>Ensure students are seated so they cannot view another student’s work.</a:t>
            </a:r>
            <a:endParaRPr lang="en-US" sz="3200" dirty="0">
              <a:latin typeface="Arial" panose="020B0604020202020204" pitchFamily="34" charset="0"/>
              <a:cs typeface="Arial" panose="020B0604020202020204" pitchFamily="34" charset="0"/>
            </a:endParaRPr>
          </a:p>
          <a:p>
            <a:pPr marL="285750" indent="-285750"/>
            <a:r>
              <a:rPr lang="en-US" sz="3200" dirty="0"/>
              <a:t>Maintain a seating chart and return to SAC.</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a:p>
        </p:txBody>
      </p:sp>
    </p:spTree>
    <p:extLst>
      <p:ext uri="{BB962C8B-B14F-4D97-AF65-F5344CB8AC3E}">
        <p14:creationId xmlns:p14="http://schemas.microsoft.com/office/powerpoint/2010/main" val="4251150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000" dirty="0"/>
              <a:t>Record information from the DFA on the board including question numbers to answer. </a:t>
            </a:r>
          </a:p>
          <a:p>
            <a:pPr marL="285750" indent="-285750"/>
            <a:r>
              <a:rPr lang="en-US" sz="3000" dirty="0"/>
              <a:t>Have students place backpacks along the perimeter of the room.</a:t>
            </a:r>
            <a:endParaRPr lang="en-US" sz="3000" dirty="0">
              <a:latin typeface="Arial" panose="020B0604020202020204" pitchFamily="34" charset="0"/>
              <a:cs typeface="Arial" panose="020B0604020202020204" pitchFamily="34" charset="0"/>
            </a:endParaRPr>
          </a:p>
          <a:p>
            <a:pPr marL="285750" indent="-285750"/>
            <a:r>
              <a:rPr lang="en-US" sz="3000" dirty="0"/>
              <a:t>Actively monitor during the test sessions. TAs/Proctors should not use electronic devices, plan lessons or grade student work while students are testing.</a:t>
            </a:r>
          </a:p>
          <a:p>
            <a:pPr marL="285750" indent="-285750"/>
            <a:r>
              <a:rPr lang="en-US" sz="3000" dirty="0">
                <a:latin typeface="Arial" panose="020B0604020202020204" pitchFamily="34" charset="0"/>
                <a:cs typeface="Arial" panose="020B0604020202020204" pitchFamily="34" charset="0"/>
              </a:rPr>
              <a:t>The responsibility of the TA/Proctor is to monitor and only to monitor the test session. </a:t>
            </a:r>
          </a:p>
          <a:p>
            <a:pPr marL="0" indent="0">
              <a:buNone/>
            </a:pPr>
            <a:endParaRPr lang="en-US" sz="30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a:p>
        </p:txBody>
      </p:sp>
    </p:spTree>
    <p:extLst>
      <p:ext uri="{BB962C8B-B14F-4D97-AF65-F5344CB8AC3E}">
        <p14:creationId xmlns:p14="http://schemas.microsoft.com/office/powerpoint/2010/main" val="3907141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Responsibilities of TAs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Encourage students to demonstrate what they know.</a:t>
            </a:r>
          </a:p>
          <a:p>
            <a:pPr marL="285750" indent="-285750"/>
            <a:r>
              <a:rPr lang="en-US" sz="3200" dirty="0"/>
              <a:t>Students should answer </a:t>
            </a:r>
            <a:r>
              <a:rPr lang="en-US" sz="3200" b="1" dirty="0"/>
              <a:t>all</a:t>
            </a:r>
            <a:r>
              <a:rPr lang="en-US" sz="3200" dirty="0"/>
              <a:t> questions.</a:t>
            </a:r>
          </a:p>
          <a:p>
            <a:pPr marL="285750" indent="-285750">
              <a:buFont typeface="Arial" panose="020B0604020202020204" pitchFamily="34" charset="0"/>
              <a:buChar char="•"/>
            </a:pPr>
            <a:r>
              <a:rPr lang="en-US" sz="3200" dirty="0"/>
              <a:t>P</a:t>
            </a:r>
            <a:r>
              <a:rPr lang="en-US" sz="3200" dirty="0">
                <a:latin typeface="Arial" panose="020B0604020202020204" pitchFamily="34" charset="0"/>
                <a:cs typeface="Arial" panose="020B0604020202020204" pitchFamily="34" charset="0"/>
              </a:rPr>
              <a:t>artial credit is awarded on open ended items.</a:t>
            </a:r>
          </a:p>
          <a:p>
            <a:pPr marL="285750" indent="-285750">
              <a:buFont typeface="Arial" panose="020B0604020202020204" pitchFamily="34" charset="0"/>
              <a:buChar char="•"/>
            </a:pPr>
            <a:r>
              <a:rPr lang="en-US" sz="3200" dirty="0"/>
              <a:t>Responses for open ended items should be limited to space provided.</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a:p>
        </p:txBody>
      </p:sp>
    </p:spTree>
    <p:extLst>
      <p:ext uri="{BB962C8B-B14F-4D97-AF65-F5344CB8AC3E}">
        <p14:creationId xmlns:p14="http://schemas.microsoft.com/office/powerpoint/2010/main" val="814493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a:t>
            </a:r>
            <a:br>
              <a:rPr lang="en-US" dirty="0"/>
            </a:br>
            <a:r>
              <a:rPr lang="en-US" dirty="0"/>
              <a:t>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3952337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via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a:t>
            </a:r>
            <a:r>
              <a:rPr lang="en-US" sz="3200" b="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2968940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1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TAs/Proctors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36</a:t>
            </a:fld>
            <a:endParaRPr lang="en-US"/>
          </a:p>
        </p:txBody>
      </p:sp>
    </p:spTree>
    <p:extLst>
      <p:ext uri="{BB962C8B-B14F-4D97-AF65-F5344CB8AC3E}">
        <p14:creationId xmlns:p14="http://schemas.microsoft.com/office/powerpoint/2010/main" val="3992977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will report anyone who refuses to sign the Test Security Certificate to the Chief School Administrator, and to PDE via </a:t>
            </a:r>
            <a:r>
              <a:rPr lang="en-US" sz="3600" dirty="0">
                <a:hlinkClick r:id="rId3"/>
              </a:rPr>
              <a:t>ra-edirregularities@pa.gov</a:t>
            </a:r>
            <a:r>
              <a:rPr lang="en-US" sz="3600" dirty="0"/>
              <a:t> and also to Mr. Jay Gift </a:t>
            </a:r>
            <a:r>
              <a:rPr lang="en-US" sz="3600" dirty="0">
                <a:hlinkClick r:id="rId4"/>
              </a:rPr>
              <a:t>rgift@pa.gov</a:t>
            </a:r>
            <a:r>
              <a:rPr lang="en-US" sz="3600" dirty="0"/>
              <a:t>.</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a:p>
        </p:txBody>
      </p:sp>
    </p:spTree>
    <p:extLst>
      <p:ext uri="{BB962C8B-B14F-4D97-AF65-F5344CB8AC3E}">
        <p14:creationId xmlns:p14="http://schemas.microsoft.com/office/powerpoint/2010/main" val="2938733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a:p>
        </p:txBody>
      </p:sp>
    </p:spTree>
    <p:extLst>
      <p:ext uri="{BB962C8B-B14F-4D97-AF65-F5344CB8AC3E}">
        <p14:creationId xmlns:p14="http://schemas.microsoft.com/office/powerpoint/2010/main" val="575876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proctors, TSS, PCAs, and student teachers employed by the LEA must complete the TA modules annually and p</a:t>
            </a:r>
            <a:r>
              <a:rPr lang="en-US" sz="3600" dirty="0">
                <a:latin typeface="Arial" panose="020B0604020202020204" pitchFamily="34" charset="0"/>
                <a:cs typeface="Arial" panose="020B0604020202020204" pitchFamily="34" charset="0"/>
              </a:rPr>
              <a:t>rovide an electronic or  paper copy of PSTAT certificate to SAC.</a:t>
            </a:r>
            <a:endParaRPr lang="en-US" sz="3600" dirty="0"/>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teachers observing testing rooms also complete the PSTAT. </a:t>
            </a:r>
          </a:p>
          <a:p>
            <a:pPr marL="285750" indent="-285750">
              <a:buFont typeface="Arial" panose="020B0604020202020204" pitchFamily="34" charset="0"/>
              <a:buChar char="•"/>
            </a:pPr>
            <a:r>
              <a:rPr lang="en-US" sz="3600" dirty="0">
                <a:hlinkClick r:id="rId2"/>
              </a:rPr>
              <a:t>www.pstattraining.net</a:t>
            </a:r>
            <a:r>
              <a:rPr lang="en-US" sz="3200" dirty="0"/>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a:p>
        </p:txBody>
      </p:sp>
    </p:spTree>
    <p:extLst>
      <p:ext uri="{BB962C8B-B14F-4D97-AF65-F5344CB8AC3E}">
        <p14:creationId xmlns:p14="http://schemas.microsoft.com/office/powerpoint/2010/main" val="211301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This Training?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dirty="0"/>
              <a:t>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e</a:t>
            </a:r>
            <a:r>
              <a:rPr lang="en-US" dirty="0">
                <a:latin typeface="Arial" panose="020B0604020202020204" pitchFamily="34" charset="0"/>
                <a:cs typeface="Arial" panose="020B0604020202020204" pitchFamily="34" charset="0"/>
              </a:rPr>
              <a:t>mployed by the LEA serving as TAs or 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n</a:t>
            </a:r>
            <a:r>
              <a:rPr lang="en-US" dirty="0">
                <a:latin typeface="Arial" panose="020B0604020202020204" pitchFamily="34" charset="0"/>
                <a:cs typeface="Arial" panose="020B0604020202020204" pitchFamily="34" charset="0"/>
              </a:rPr>
              <a:t>ot </a:t>
            </a:r>
            <a:r>
              <a:rPr lang="en-US" dirty="0"/>
              <a:t>e</a:t>
            </a:r>
            <a:r>
              <a:rPr lang="en-US" dirty="0">
                <a:latin typeface="Arial" panose="020B0604020202020204" pitchFamily="34" charset="0"/>
                <a:cs typeface="Arial" panose="020B0604020202020204" pitchFamily="34" charset="0"/>
              </a:rPr>
              <a:t>mployed by the LEA who will observe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Therapeutic Support Staff (TSS)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Personal Care Attendants (PCAs)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Administrative, custodial staff, and any other employees with access to secure materials, including keys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3243108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Administration Preparation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41513092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Administration Preparation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Prior to test administration, TAs/Proctors must: </a:t>
            </a:r>
          </a:p>
          <a:p>
            <a:pPr marL="742950" lvl="1" indent="-285750"/>
            <a:r>
              <a:rPr lang="en-US" sz="2800" dirty="0">
                <a:latin typeface="Arial" panose="020B0604020202020204" pitchFamily="34" charset="0"/>
                <a:cs typeface="Arial" panose="020B0604020202020204" pitchFamily="34" charset="0"/>
              </a:rPr>
              <a:t>Attend in person training by SAC.</a:t>
            </a:r>
          </a:p>
          <a:p>
            <a:pPr marL="742950" lvl="1" indent="-285750"/>
            <a:r>
              <a:rPr lang="en-US" sz="2800" dirty="0">
                <a:latin typeface="Arial" panose="020B0604020202020204" pitchFamily="34" charset="0"/>
                <a:cs typeface="Arial" panose="020B0604020202020204" pitchFamily="34" charset="0"/>
              </a:rPr>
              <a:t>Read the DFA(s) for paper/pencil administration. </a:t>
            </a:r>
          </a:p>
          <a:p>
            <a:pPr marL="742950" lvl="1" indent="-285750"/>
            <a:r>
              <a:rPr lang="en-US" sz="2800" dirty="0">
                <a:latin typeface="Arial" panose="020B0604020202020204" pitchFamily="34" charset="0"/>
                <a:cs typeface="Arial" panose="020B0604020202020204" pitchFamily="34" charset="0"/>
              </a:rPr>
              <a:t>Read Handbook for Secure Test Administration.</a:t>
            </a:r>
          </a:p>
          <a:p>
            <a:pPr marL="742950" lvl="1" indent="-285750"/>
            <a:r>
              <a:rPr lang="en-US" sz="2800" dirty="0"/>
              <a:t>Complete PSTAT for TAs and Proctors.</a:t>
            </a:r>
          </a:p>
          <a:p>
            <a:pPr marL="742950" lvl="1" indent="-285750"/>
            <a:r>
              <a:rPr lang="en-US" sz="2800" dirty="0">
                <a:latin typeface="Arial" panose="020B0604020202020204" pitchFamily="34" charset="0"/>
                <a:cs typeface="Arial" panose="020B0604020202020204" pitchFamily="34" charset="0"/>
              </a:rPr>
              <a:t>Provide copy of PSTAT certificate (electronic or paper</a:t>
            </a:r>
            <a:r>
              <a:rPr lang="en-US" sz="2800" dirty="0"/>
              <a:t>) to SAC.</a:t>
            </a:r>
          </a:p>
          <a:p>
            <a:pPr marL="742950" lvl="1" indent="-285750"/>
            <a:r>
              <a:rPr lang="en-US" sz="2800" dirty="0">
                <a:latin typeface="Arial" panose="020B0604020202020204" pitchFamily="34" charset="0"/>
                <a:cs typeface="Arial" panose="020B0604020202020204" pitchFamily="34" charset="0"/>
              </a:rPr>
              <a:t>Receive a list of students with accommodations and become familiar with the accommodations for students in their testing rooms.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a:p>
        </p:txBody>
      </p:sp>
    </p:spTree>
    <p:extLst>
      <p:ext uri="{BB962C8B-B14F-4D97-AF65-F5344CB8AC3E}">
        <p14:creationId xmlns:p14="http://schemas.microsoft.com/office/powerpoint/2010/main" val="2126850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Paper/Pencil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a:p>
        </p:txBody>
      </p:sp>
    </p:spTree>
    <p:extLst>
      <p:ext uri="{BB962C8B-B14F-4D97-AF65-F5344CB8AC3E}">
        <p14:creationId xmlns:p14="http://schemas.microsoft.com/office/powerpoint/2010/main" val="38819898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600" dirty="0"/>
              <a:t>Answer Booklets: Labels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2600" dirty="0"/>
              <a:t>All booklets must have a label.  </a:t>
            </a:r>
          </a:p>
          <a:p>
            <a:pPr marL="285750" indent="-285750">
              <a:buFont typeface="Arial" panose="020B0604020202020204" pitchFamily="34" charset="0"/>
              <a:buChar char="•"/>
            </a:pPr>
            <a:r>
              <a:rPr lang="en-US" sz="2600" dirty="0"/>
              <a:t>Unused answer have a preprinted label indicating they were not used.</a:t>
            </a:r>
          </a:p>
          <a:p>
            <a:pPr marL="285750" indent="-285750">
              <a:buFont typeface="Arial" panose="020B0604020202020204" pitchFamily="34" charset="0"/>
              <a:buChar char="•"/>
            </a:pPr>
            <a:r>
              <a:rPr lang="en-US" sz="2600" dirty="0"/>
              <a:t>Student </a:t>
            </a:r>
            <a:r>
              <a:rPr lang="en-US" sz="2600" dirty="0" err="1"/>
              <a:t>precode</a:t>
            </a:r>
            <a:r>
              <a:rPr lang="en-US" sz="2600" dirty="0"/>
              <a:t> label – use if all information is correct; students do not bubble any information. </a:t>
            </a: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District/School label – use when</a:t>
            </a:r>
          </a:p>
          <a:p>
            <a:pPr marL="742950" lvl="1" indent="-285750"/>
            <a:r>
              <a:rPr lang="en-US" sz="2600" dirty="0" err="1">
                <a:latin typeface="Arial" panose="020B0604020202020204" pitchFamily="34" charset="0"/>
                <a:cs typeface="Arial" panose="020B0604020202020204" pitchFamily="34" charset="0"/>
              </a:rPr>
              <a:t>Precode</a:t>
            </a:r>
            <a:r>
              <a:rPr lang="en-US" sz="2600" dirty="0">
                <a:latin typeface="Arial" panose="020B0604020202020204" pitchFamily="34" charset="0"/>
                <a:cs typeface="Arial" panose="020B0604020202020204" pitchFamily="34" charset="0"/>
              </a:rPr>
              <a:t> label is not correct or was not received by school.</a:t>
            </a:r>
          </a:p>
          <a:p>
            <a:pPr marL="742950" lvl="1" indent="-285750"/>
            <a:r>
              <a:rPr lang="en-US" sz="2600" dirty="0"/>
              <a:t>If student needs to retest.</a:t>
            </a:r>
          </a:p>
          <a:p>
            <a:pPr marL="742950" lvl="1" indent="-285750"/>
            <a:r>
              <a:rPr lang="en-US" sz="2600" dirty="0"/>
              <a:t>SAC or TA will enter and bubble student’s information on the answer booklet or combined test/answer booklet exactly as it appears in</a:t>
            </a:r>
            <a:r>
              <a:rPr lang="en-US" sz="2600" dirty="0">
                <a:latin typeface="Arial" panose="020B0604020202020204" pitchFamily="34" charset="0"/>
                <a:cs typeface="Arial" panose="020B0604020202020204" pitchFamily="34" charset="0"/>
              </a:rPr>
              <a:t> PIMS.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a:p>
        </p:txBody>
      </p:sp>
    </p:spTree>
    <p:extLst>
      <p:ext uri="{BB962C8B-B14F-4D97-AF65-F5344CB8AC3E}">
        <p14:creationId xmlns:p14="http://schemas.microsoft.com/office/powerpoint/2010/main" val="4282297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400" dirty="0"/>
              <a:t>Answer Booklets: Demographic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t>Complete items 1-3 in answer booklet or combined test/answer booklet only if using district/school label.</a:t>
            </a:r>
          </a:p>
          <a:p>
            <a:pPr marL="285750" indent="-285750"/>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44</a:t>
            </a:fld>
            <a:endParaRPr lang="en-US"/>
          </a:p>
        </p:txBody>
      </p:sp>
    </p:spTree>
    <p:extLst>
      <p:ext uri="{BB962C8B-B14F-4D97-AF65-F5344CB8AC3E}">
        <p14:creationId xmlns:p14="http://schemas.microsoft.com/office/powerpoint/2010/main" val="1174020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400" dirty="0"/>
              <a:t>Answer Booklets: Accommodations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t>Complete items 4-7 in answer booklet or combined test/answer booklets for any student receiving Accommodations.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a:p>
        </p:txBody>
      </p:sp>
    </p:spTree>
    <p:extLst>
      <p:ext uri="{BB962C8B-B14F-4D97-AF65-F5344CB8AC3E}">
        <p14:creationId xmlns:p14="http://schemas.microsoft.com/office/powerpoint/2010/main" val="3826384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Answer Booklets: TA Initials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t>SAC, SAC’s designee, or TA must bubble TA’s initials on back page. </a:t>
            </a:r>
          </a:p>
          <a:p>
            <a:pPr marL="285750" indent="-285750">
              <a:buFont typeface="Arial" panose="020B0604020202020204" pitchFamily="34" charset="0"/>
              <a:buChar char="•"/>
            </a:pPr>
            <a:r>
              <a:rPr lang="en-US" sz="3600" dirty="0"/>
              <a:t>Complete this prior to assessment.</a:t>
            </a:r>
          </a:p>
          <a:p>
            <a:pPr marL="285750" indent="-285750">
              <a:buFont typeface="Arial" panose="020B0604020202020204" pitchFamily="34" charset="0"/>
              <a:buChar char="•"/>
            </a:pPr>
            <a:r>
              <a:rPr lang="en-US" sz="3600" dirty="0"/>
              <a:t>If there are multiple TAs </a:t>
            </a:r>
          </a:p>
          <a:p>
            <a:pPr marL="742950" lvl="1" indent="-285750"/>
            <a:r>
              <a:rPr lang="en-US" sz="3200" dirty="0"/>
              <a:t>Bubble the lead TA’s initials </a:t>
            </a:r>
          </a:p>
          <a:p>
            <a:pPr marL="742950" lvl="1" indent="-285750"/>
            <a:r>
              <a:rPr lang="en-US" sz="3200" dirty="0"/>
              <a:t>Bubble the Multiple Administrator field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a:p>
        </p:txBody>
      </p:sp>
    </p:spTree>
    <p:extLst>
      <p:ext uri="{BB962C8B-B14F-4D97-AF65-F5344CB8AC3E}">
        <p14:creationId xmlns:p14="http://schemas.microsoft.com/office/powerpoint/2010/main" val="37929537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Display Assessment Information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 testing days, TAs should prominently display the required information from the Display Exam Information section of the DFA.</a:t>
            </a:r>
          </a:p>
          <a:p>
            <a:pPr marL="285750" indent="-285750">
              <a:buFont typeface="Arial" panose="020B0604020202020204" pitchFamily="34" charset="0"/>
              <a:buChar char="•"/>
            </a:pPr>
            <a:r>
              <a:rPr lang="en-US" sz="3600" dirty="0"/>
              <a:t>TAs should also display the statement to students about checking their work.</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a:p>
        </p:txBody>
      </p:sp>
    </p:spTree>
    <p:extLst>
      <p:ext uri="{BB962C8B-B14F-4D97-AF65-F5344CB8AC3E}">
        <p14:creationId xmlns:p14="http://schemas.microsoft.com/office/powerpoint/2010/main" val="4042467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48</a:t>
            </a:fld>
            <a:endParaRPr lang="en-US"/>
          </a:p>
        </p:txBody>
      </p:sp>
    </p:spTree>
    <p:extLst>
      <p:ext uri="{BB962C8B-B14F-4D97-AF65-F5344CB8AC3E}">
        <p14:creationId xmlns:p14="http://schemas.microsoft.com/office/powerpoint/2010/main" val="502308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paper/pencil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 Exams</a:t>
            </a:r>
          </a:p>
          <a:p>
            <a:pPr marL="742950" lvl="1" indent="-285750"/>
            <a:r>
              <a:rPr lang="en-US" sz="3200" dirty="0"/>
              <a:t>Single </a:t>
            </a:r>
            <a:r>
              <a:rPr lang="en-US" sz="3200" dirty="0">
                <a:latin typeface="Arial" panose="020B0604020202020204" pitchFamily="34" charset="0"/>
                <a:cs typeface="Arial" panose="020B0604020202020204" pitchFamily="34" charset="0"/>
              </a:rPr>
              <a:t>paper/pencil</a:t>
            </a:r>
            <a:r>
              <a:rPr lang="en-US" sz="3200" dirty="0"/>
              <a:t> 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47942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1803760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Testing Environment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a:p>
        </p:txBody>
      </p:sp>
    </p:spTree>
    <p:extLst>
      <p:ext uri="{BB962C8B-B14F-4D97-AF65-F5344CB8AC3E}">
        <p14:creationId xmlns:p14="http://schemas.microsoft.com/office/powerpoint/2010/main" val="9997692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538D1-F1CC-F640-9E84-63ABCA22B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F146A-53F4-1FBA-C3CB-8D58606E13B0}"/>
              </a:ext>
            </a:extLst>
          </p:cNvPr>
          <p:cNvSpPr>
            <a:spLocks noGrp="1"/>
          </p:cNvSpPr>
          <p:nvPr>
            <p:ph type="title"/>
          </p:nvPr>
        </p:nvSpPr>
        <p:spPr/>
        <p:txBody>
          <a:bodyPr>
            <a:normAutofit/>
          </a:bodyPr>
          <a:lstStyle/>
          <a:p>
            <a:r>
              <a:rPr lang="en-US" dirty="0"/>
              <a:t>Testing Environment</a:t>
            </a:r>
          </a:p>
        </p:txBody>
      </p:sp>
      <p:sp>
        <p:nvSpPr>
          <p:cNvPr id="3" name="Content Placeholder 2">
            <a:extLst>
              <a:ext uri="{FF2B5EF4-FFF2-40B4-BE49-F238E27FC236}">
                <a16:creationId xmlns:a16="http://schemas.microsoft.com/office/drawing/2014/main" id="{F8A3D6D9-D4D1-C249-5EF4-700336A21783}"/>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ensure a quiet environment free of distractions and noise.</a:t>
            </a:r>
          </a:p>
          <a:p>
            <a:pPr marL="285750" indent="-285750">
              <a:buFont typeface="Arial" panose="020B0604020202020204" pitchFamily="34" charset="0"/>
              <a:buChar char="•"/>
            </a:pPr>
            <a:r>
              <a:rPr lang="en-US" sz="3200" dirty="0"/>
              <a:t>Provide a positive approach to the assessments.</a:t>
            </a:r>
          </a:p>
        </p:txBody>
      </p:sp>
      <p:sp>
        <p:nvSpPr>
          <p:cNvPr id="5" name="Slide Number Placeholder 4">
            <a:extLst>
              <a:ext uri="{FF2B5EF4-FFF2-40B4-BE49-F238E27FC236}">
                <a16:creationId xmlns:a16="http://schemas.microsoft.com/office/drawing/2014/main" id="{5531C642-B603-AFFE-690C-B7DA204BA03B}"/>
              </a:ext>
            </a:extLst>
          </p:cNvPr>
          <p:cNvSpPr>
            <a:spLocks noGrp="1"/>
          </p:cNvSpPr>
          <p:nvPr>
            <p:ph type="sldNum" sz="quarter" idx="12"/>
          </p:nvPr>
        </p:nvSpPr>
        <p:spPr/>
        <p:txBody>
          <a:bodyPr/>
          <a:lstStyle/>
          <a:p>
            <a:fld id="{B24F5015-3417-4B27-A586-E4CCF4D77832}" type="slidenum">
              <a:rPr lang="en-US" smtClean="0"/>
              <a:t>51</a:t>
            </a:fld>
            <a:endParaRPr lang="en-US"/>
          </a:p>
        </p:txBody>
      </p:sp>
    </p:spTree>
    <p:extLst>
      <p:ext uri="{BB962C8B-B14F-4D97-AF65-F5344CB8AC3E}">
        <p14:creationId xmlns:p14="http://schemas.microsoft.com/office/powerpoint/2010/main" val="19331830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Classroom and Hallway Displays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a:p>
        </p:txBody>
      </p:sp>
    </p:spTree>
    <p:extLst>
      <p:ext uri="{BB962C8B-B14F-4D97-AF65-F5344CB8AC3E}">
        <p14:creationId xmlns:p14="http://schemas.microsoft.com/office/powerpoint/2010/main" val="19416566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Classroom and Hallway Displays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Remove or cover all content related materials in testing rooms and hallways.</a:t>
            </a:r>
          </a:p>
          <a:p>
            <a:r>
              <a:rPr lang="en-US" sz="3200" dirty="0"/>
              <a:t>Classroom libraries do not need to be covered. </a:t>
            </a:r>
          </a:p>
          <a:p>
            <a:r>
              <a:rPr lang="en-US" sz="3200" dirty="0"/>
              <a:t>Students may read non-content related material once finished.</a:t>
            </a:r>
            <a:r>
              <a:rPr lang="en-US" sz="3200" dirty="0">
                <a:latin typeface="Arial" panose="020B0604020202020204" pitchFamily="34" charset="0"/>
                <a:cs typeface="Arial" panose="020B0604020202020204" pitchFamily="34" charset="0"/>
              </a:rPr>
              <a:t>  </a:t>
            </a:r>
          </a:p>
          <a:p>
            <a:pPr marL="285750" indent="-285750"/>
            <a:r>
              <a:rPr lang="en-US" sz="3200" dirty="0"/>
              <a:t>General Description of Scoring Guidelines for all content areas may be displayed and/or distributed.</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Mathematics formula sheets </a:t>
            </a:r>
            <a:r>
              <a:rPr lang="en-US" sz="3200" dirty="0"/>
              <a:t>found on the PDE website or </a:t>
            </a:r>
            <a:r>
              <a:rPr lang="en-US" sz="3200" dirty="0">
                <a:latin typeface="Arial" panose="020B0604020202020204" pitchFamily="34" charset="0"/>
                <a:cs typeface="Arial" panose="020B0604020202020204" pitchFamily="34" charset="0"/>
              </a:rPr>
              <a:t>provided by DRC may be displayed and distributed.</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a:p>
        </p:txBody>
      </p:sp>
    </p:spTree>
    <p:extLst>
      <p:ext uri="{BB962C8B-B14F-4D97-AF65-F5344CB8AC3E}">
        <p14:creationId xmlns:p14="http://schemas.microsoft.com/office/powerpoint/2010/main" val="3610161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a:p>
        </p:txBody>
      </p:sp>
    </p:spTree>
    <p:extLst>
      <p:ext uri="{BB962C8B-B14F-4D97-AF65-F5344CB8AC3E}">
        <p14:creationId xmlns:p14="http://schemas.microsoft.com/office/powerpoint/2010/main" val="25730721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TAs or Proctors should review the Code of Conduct with all students prior to test administration. </a:t>
            </a:r>
          </a:p>
          <a:p>
            <a:pPr marL="285750" indent="-285750">
              <a:buFont typeface="Arial" panose="020B0604020202020204" pitchFamily="34" charset="0"/>
              <a:buChar char="•"/>
            </a:pPr>
            <a:r>
              <a:rPr lang="en-US" sz="3300" dirty="0"/>
              <a:t>S</a:t>
            </a:r>
            <a:r>
              <a:rPr lang="en-US" sz="3300" dirty="0">
                <a:latin typeface="Arial" panose="020B0604020202020204" pitchFamily="34" charset="0"/>
                <a:cs typeface="Arial" panose="020B0604020202020204" pitchFamily="34" charset="0"/>
              </a:rPr>
              <a:t>tudents will acknowledge the Code of Conduct  at the beginning of each Keystone Exam or PSSA assessments by bubbling the front cover of the answer booklet or combined test/answer booklet. </a:t>
            </a:r>
          </a:p>
          <a:p>
            <a:pPr marL="285750" indent="-285750">
              <a:buFont typeface="Arial" panose="020B0604020202020204" pitchFamily="34" charset="0"/>
              <a:buChar char="•"/>
            </a:pPr>
            <a:r>
              <a:rPr lang="en-US" sz="3300" dirty="0"/>
              <a:t>Copy provided in DFAs.</a:t>
            </a:r>
          </a:p>
          <a:p>
            <a:pPr marL="0" indent="0">
              <a:buNone/>
            </a:pPr>
            <a:r>
              <a:rPr lang="en-US" sz="3200" dirty="0"/>
              <a:t> </a:t>
            </a: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a:p>
        </p:txBody>
      </p:sp>
    </p:spTree>
    <p:extLst>
      <p:ext uri="{BB962C8B-B14F-4D97-AF65-F5344CB8AC3E}">
        <p14:creationId xmlns:p14="http://schemas.microsoft.com/office/powerpoint/2010/main" val="8506125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spring of grade 11.</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a:p>
        </p:txBody>
      </p:sp>
    </p:spTree>
    <p:extLst>
      <p:ext uri="{BB962C8B-B14F-4D97-AF65-F5344CB8AC3E}">
        <p14:creationId xmlns:p14="http://schemas.microsoft.com/office/powerpoint/2010/main" val="14748880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SAC or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education students</a:t>
            </a:r>
          </a:p>
          <a:p>
            <a:pPr marL="742950" lvl="1" indent="-285750"/>
            <a:r>
              <a:rPr lang="en-US" sz="3200" dirty="0">
                <a:latin typeface="Arial" panose="020B0604020202020204" pitchFamily="34" charset="0"/>
                <a:cs typeface="Arial" panose="020B0604020202020204" pitchFamily="34" charset="0"/>
              </a:rPr>
              <a:t>First year English Learner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a:p>
        </p:txBody>
      </p:sp>
    </p:spTree>
    <p:extLst>
      <p:ext uri="{BB962C8B-B14F-4D97-AF65-F5344CB8AC3E}">
        <p14:creationId xmlns:p14="http://schemas.microsoft.com/office/powerpoint/2010/main" val="14822951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a:p>
        </p:txBody>
      </p:sp>
    </p:spTree>
    <p:extLst>
      <p:ext uri="{BB962C8B-B14F-4D97-AF65-F5344CB8AC3E}">
        <p14:creationId xmlns:p14="http://schemas.microsoft.com/office/powerpoint/2010/main" val="3398694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a:p>
        </p:txBody>
      </p:sp>
    </p:spTree>
    <p:extLst>
      <p:ext uri="{BB962C8B-B14F-4D97-AF65-F5344CB8AC3E}">
        <p14:creationId xmlns:p14="http://schemas.microsoft.com/office/powerpoint/2010/main" val="2065448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School Assessment Schedule</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Distribution and Collection of Secure Materials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Testing Locations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Attendance Procedures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Extended Time and Restroom Procedures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3406055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Any TAs providing read aloud or scribing accommodations to students should read the Read Aloud and Scribing Guidelines for Operational Assessments before administration.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a:p>
        </p:txBody>
      </p:sp>
    </p:spTree>
    <p:extLst>
      <p:ext uri="{BB962C8B-B14F-4D97-AF65-F5344CB8AC3E}">
        <p14:creationId xmlns:p14="http://schemas.microsoft.com/office/powerpoint/2010/main" val="27038173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27187424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6204836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SAC will place a Do Not Score label over the original </a:t>
            </a:r>
            <a:r>
              <a:rPr lang="en-US" dirty="0" err="1">
                <a:latin typeface="Arial" panose="020B0604020202020204" pitchFamily="34" charset="0"/>
                <a:cs typeface="Arial" panose="020B0604020202020204" pitchFamily="34" charset="0"/>
              </a:rPr>
              <a:t>precode</a:t>
            </a:r>
            <a:r>
              <a:rPr lang="en-US" dirty="0">
                <a:latin typeface="Arial" panose="020B0604020202020204" pitchFamily="34" charset="0"/>
                <a:cs typeface="Arial" panose="020B0604020202020204" pitchFamily="34" charset="0"/>
              </a:rPr>
              <a:t> label, place a school/district label on an answer booklet </a:t>
            </a:r>
            <a:r>
              <a:rPr lang="en-US" b="1" dirty="0">
                <a:latin typeface="Arial" panose="020B0604020202020204" pitchFamily="34" charset="0"/>
                <a:cs typeface="Arial" panose="020B0604020202020204" pitchFamily="34" charset="0"/>
              </a:rPr>
              <a:t>with a different Form Number</a:t>
            </a:r>
            <a:r>
              <a:rPr lang="en-US" dirty="0">
                <a:latin typeface="Arial" panose="020B0604020202020204" pitchFamily="34" charset="0"/>
                <a:cs typeface="Arial" panose="020B0604020202020204" pitchFamily="34" charset="0"/>
              </a:rPr>
              <a:t>, bubble the student’s information exactly as listed in PIMS. Return all booklets to DRC for processing.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6753873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or </a:t>
            </a:r>
            <a:r>
              <a:rPr lang="en-US">
                <a:effectLst/>
              </a:rPr>
              <a:t>the TA’s </a:t>
            </a:r>
            <a:r>
              <a:rPr lang="en-US" dirty="0">
                <a:effectLst/>
              </a:rPr>
              <a:t>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37471629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66</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Non-calculator sections</a:t>
            </a:r>
          </a:p>
          <a:p>
            <a:r>
              <a:rPr lang="en-US" dirty="0"/>
              <a:t>Grade 3: entire assessment</a:t>
            </a:r>
          </a:p>
          <a:p>
            <a:r>
              <a:rPr lang="en-US" dirty="0"/>
              <a:t>Grades 4-8: questions 1 through 3</a:t>
            </a:r>
          </a:p>
          <a:p>
            <a:r>
              <a:rPr lang="en-US" sz="2800" dirty="0"/>
              <a:t>TAs must ensure students are not using a handheld calculator while answering these questions.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67</a:t>
            </a:fld>
            <a:endParaRPr lang="en-US" dirty="0"/>
          </a:p>
        </p:txBody>
      </p:sp>
    </p:spTree>
    <p:extLst>
      <p:ext uri="{BB962C8B-B14F-4D97-AF65-F5344CB8AC3E}">
        <p14:creationId xmlns:p14="http://schemas.microsoft.com/office/powerpoint/2010/main" val="7270003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68</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69</a:t>
            </a:fld>
            <a:endParaRPr lang="en-US"/>
          </a:p>
        </p:txBody>
      </p:sp>
    </p:spTree>
    <p:extLst>
      <p:ext uri="{BB962C8B-B14F-4D97-AF65-F5344CB8AC3E}">
        <p14:creationId xmlns:p14="http://schemas.microsoft.com/office/powerpoint/2010/main" val="323169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300" dirty="0"/>
              <a:t>Qualifications for Test Administrators/Proctors</a:t>
            </a:r>
          </a:p>
          <a:p>
            <a:pPr marL="285750" indent="-285750"/>
            <a:r>
              <a:rPr lang="en-US" sz="3300" dirty="0"/>
              <a:t>Responsibilities of Test Administrators/Proctors</a:t>
            </a:r>
          </a:p>
          <a:p>
            <a:pPr marL="285750" indent="-285750">
              <a:buFont typeface="Arial" panose="020B0604020202020204" pitchFamily="34" charset="0"/>
              <a:buChar char="•"/>
            </a:pPr>
            <a:r>
              <a:rPr lang="en-US" sz="3300" dirty="0"/>
              <a:t>Test Security Certifications </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PSTAT</a:t>
            </a:r>
          </a:p>
          <a:p>
            <a:pPr marL="285750" indent="-285750">
              <a:buFont typeface="Arial" panose="020B0604020202020204" pitchFamily="34" charset="0"/>
              <a:buChar char="•"/>
            </a:pPr>
            <a:r>
              <a:rPr lang="en-US" sz="3300" dirty="0"/>
              <a:t>Administration Preparation</a:t>
            </a:r>
          </a:p>
          <a:p>
            <a:pPr marL="285750" indent="-285750"/>
            <a:r>
              <a:rPr lang="en-US" sz="3300" dirty="0"/>
              <a:t>Paper Administration </a:t>
            </a:r>
          </a:p>
          <a:p>
            <a:pPr marL="285750" indent="-285750"/>
            <a:r>
              <a:rPr lang="en-US" sz="3300" dirty="0"/>
              <a:t>Directions for Administration</a:t>
            </a:r>
          </a:p>
          <a:p>
            <a:pPr marL="285750" indent="-285750"/>
            <a:r>
              <a:rPr lang="en-US" sz="3300" dirty="0"/>
              <a:t>Testing Environment</a:t>
            </a:r>
          </a:p>
          <a:p>
            <a:pPr marL="0" indent="0">
              <a:buNone/>
            </a:pPr>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5027340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a:p>
        </p:txBody>
      </p:sp>
    </p:spTree>
    <p:extLst>
      <p:ext uri="{BB962C8B-B14F-4D97-AF65-F5344CB8AC3E}">
        <p14:creationId xmlns:p14="http://schemas.microsoft.com/office/powerpoint/2010/main" val="39948583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71</a:t>
            </a:fld>
            <a:endParaRPr lang="en-US"/>
          </a:p>
        </p:txBody>
      </p:sp>
    </p:spTree>
    <p:extLst>
      <p:ext uri="{BB962C8B-B14F-4D97-AF65-F5344CB8AC3E}">
        <p14:creationId xmlns:p14="http://schemas.microsoft.com/office/powerpoint/2010/main" val="1489914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72</a:t>
            </a:fld>
            <a:endParaRPr lang="en-US"/>
          </a:p>
        </p:txBody>
      </p:sp>
    </p:spTree>
    <p:extLst>
      <p:ext uri="{BB962C8B-B14F-4D97-AF65-F5344CB8AC3E}">
        <p14:creationId xmlns:p14="http://schemas.microsoft.com/office/powerpoint/2010/main" val="27275589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36386932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Mathematics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Mathematics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 (grades 4-8)</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15469678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3600" dirty="0"/>
              <a:t>Ancillary Materials: </a:t>
            </a:r>
            <a:br>
              <a:rPr lang="en-US" sz="3600" dirty="0"/>
            </a:br>
            <a:r>
              <a:rPr lang="en-US" sz="3600" dirty="0"/>
              <a:t>PSSA Mathematics Scratch/Grid Paper</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TAs/Proctors should collect all </a:t>
            </a:r>
            <a:r>
              <a:rPr lang="en-US" sz="3600" b="1" dirty="0"/>
              <a:t>used</a:t>
            </a:r>
            <a:r>
              <a:rPr lang="en-US" sz="3600" dirty="0"/>
              <a:t> scratch/grid paper once students in grades 4-8 have completed the non-calculator questions.</a:t>
            </a:r>
          </a:p>
          <a:p>
            <a:pPr marL="285750" indent="-285750">
              <a:buFont typeface="Arial" panose="020B0604020202020204" pitchFamily="34" charset="0"/>
              <a:buChar char="•"/>
            </a:pPr>
            <a:r>
              <a:rPr lang="en-US" sz="3600" dirty="0"/>
              <a:t>Provide new scratch/grid paper for students to use while completing the calculator permitted questions.</a:t>
            </a:r>
          </a:p>
          <a:p>
            <a:pPr marL="285750" indent="-285750">
              <a:buFont typeface="Arial" panose="020B0604020202020204" pitchFamily="34" charset="0"/>
              <a:buChar char="•"/>
            </a:pPr>
            <a:r>
              <a:rPr lang="en-US" sz="3600" dirty="0"/>
              <a:t>Return all used scratch/grid paper to SAC to be shredded. </a:t>
            </a:r>
            <a:r>
              <a:rPr lang="en-US" sz="3200" dirty="0"/>
              <a:t> </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41148373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ELA and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ELA and Science assessments, all students should receive scratch paper.</a:t>
            </a:r>
          </a:p>
          <a:p>
            <a:pPr marL="285750" indent="-285750"/>
            <a:r>
              <a:rPr lang="en-US" sz="3600" dirty="0"/>
              <a:t>Collect all used scratch paper and return to SAC for shredding after administration.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950184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br>
              <a:rPr lang="en-US" dirty="0"/>
            </a:br>
            <a:r>
              <a:rPr lang="en-US" dirty="0"/>
              <a:t>Keystone Algebra I</a:t>
            </a:r>
            <a:r>
              <a:rPr lang="en-US" sz="36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Algebra I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a:t>
            </a:r>
          </a:p>
          <a:p>
            <a:pPr marL="742950" lvl="1" indent="-285750"/>
            <a:endParaRPr lang="en-US" sz="3200" dirty="0"/>
          </a:p>
          <a:p>
            <a:pPr marL="285750" indent="-285750"/>
            <a:r>
              <a:rPr lang="en-US" sz="3600" dirty="0"/>
              <a:t>Collect all used scratch and grid paper and return to SAC for shredding after administration.</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7728581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 </a:t>
            </a:r>
            <a:br>
              <a:rPr lang="en-US" dirty="0"/>
            </a:br>
            <a:r>
              <a:rPr lang="en-US" dirty="0"/>
              <a:t>Keystone Literature and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Literature and Biology assessments, all students should receive scratch paper.</a:t>
            </a:r>
          </a:p>
          <a:p>
            <a:pPr marL="285750" indent="-285750">
              <a:buFont typeface="Arial" panose="020B0604020202020204" pitchFamily="34" charset="0"/>
              <a:buChar char="•"/>
            </a:pPr>
            <a:r>
              <a:rPr lang="en-US" sz="3600" dirty="0"/>
              <a:t>Collect all used scratch paper and return to SAC for shredding after administration.</a:t>
            </a:r>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a:p>
        </p:txBody>
      </p:sp>
    </p:spTree>
    <p:extLst>
      <p:ext uri="{BB962C8B-B14F-4D97-AF65-F5344CB8AC3E}">
        <p14:creationId xmlns:p14="http://schemas.microsoft.com/office/powerpoint/2010/main" val="36721306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Dictionaries, Thesauri, </a:t>
            </a:r>
            <a:br>
              <a:rPr lang="en-US" dirty="0"/>
            </a:br>
            <a:r>
              <a:rPr lang="en-US" dirty="0"/>
              <a:t>Spell Checkers, Grammar Checkers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Students may not use dictionaries, thesauri, spellcheckers or grammar checkers.</a:t>
            </a:r>
          </a:p>
          <a:p>
            <a:pPr marL="285750" indent="-285750">
              <a:buFont typeface="Arial" panose="020B0604020202020204" pitchFamily="34" charset="0"/>
              <a:buChar char="•"/>
            </a:pPr>
            <a:r>
              <a:rPr lang="en-US" sz="3600" dirty="0"/>
              <a:t>English Learners may use word-to-word dictionaries without definitions or pictures for PSSA Mathematics, PSSA Science, Keystone Algebra I and Keystone Biology Exams.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a:p>
        </p:txBody>
      </p:sp>
    </p:spTree>
    <p:extLst>
      <p:ext uri="{BB962C8B-B14F-4D97-AF65-F5344CB8AC3E}">
        <p14:creationId xmlns:p14="http://schemas.microsoft.com/office/powerpoint/2010/main" val="1665810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Classroom and Hallway Displays</a:t>
            </a:r>
            <a:endParaRPr lang="en-US" sz="3300" dirty="0">
              <a:highlight>
                <a:srgbClr val="FF00FF"/>
              </a:highlight>
            </a:endParaRPr>
          </a:p>
          <a:p>
            <a:pPr marL="285750" indent="-285750">
              <a:buFont typeface="Arial" panose="020B0604020202020204" pitchFamily="34" charset="0"/>
              <a:buChar char="•"/>
            </a:pPr>
            <a:r>
              <a:rPr lang="en-US" sz="3300" dirty="0"/>
              <a:t>Student Participation</a:t>
            </a:r>
          </a:p>
          <a:p>
            <a:pPr marL="285750" indent="-285750">
              <a:buFont typeface="Arial" panose="020B0604020202020204" pitchFamily="34" charset="0"/>
              <a:buChar char="•"/>
            </a:pPr>
            <a:r>
              <a:rPr lang="en-US" sz="3300" dirty="0"/>
              <a:t>Accommodations</a:t>
            </a:r>
          </a:p>
          <a:p>
            <a:pPr marL="285750" indent="-285750"/>
            <a:r>
              <a:rPr lang="en-US" sz="3300" dirty="0"/>
              <a:t>Electronic Devices</a:t>
            </a:r>
          </a:p>
          <a:p>
            <a:pPr marL="285750" indent="-285750"/>
            <a:r>
              <a:rPr lang="en-US" sz="3300" dirty="0"/>
              <a:t>Calculators</a:t>
            </a:r>
          </a:p>
          <a:p>
            <a:pPr marL="285750" indent="-285750"/>
            <a:r>
              <a:rPr lang="en-US" sz="3300" dirty="0"/>
              <a:t>Ancillary Materials</a:t>
            </a:r>
          </a:p>
          <a:p>
            <a:pPr marL="285750" indent="-285750">
              <a:buFont typeface="Arial" panose="020B0604020202020204" pitchFamily="34" charset="0"/>
              <a:buChar char="•"/>
            </a:pPr>
            <a:r>
              <a:rPr lang="en-US" sz="3300" dirty="0"/>
              <a:t>Contact Information/Mission </a:t>
            </a: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4685943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a:p>
        </p:txBody>
      </p:sp>
    </p:spTree>
    <p:extLst>
      <p:ext uri="{BB962C8B-B14F-4D97-AF65-F5344CB8AC3E}">
        <p14:creationId xmlns:p14="http://schemas.microsoft.com/office/powerpoint/2010/main" val="27550653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a:latin typeface="Arial" panose="020B0604020202020204" pitchFamily="34" charset="0"/>
                <a:ea typeface="Verdana" pitchFamily="34" charset="0"/>
                <a:cs typeface="Arial" panose="020B0604020202020204" pitchFamily="34" charset="0"/>
              </a:rPr>
              <a:t>PA </a:t>
            </a:r>
            <a:r>
              <a:rPr lang="en-US" altLang="en-US">
                <a:ea typeface="Verdana" pitchFamily="34" charset="0"/>
              </a:rPr>
              <a:t>Customer Service at DRC is </a:t>
            </a:r>
            <a:r>
              <a:rPr lang="en-US" altLang="en-US" dirty="0">
                <a:ea typeface="Verdana" pitchFamily="34" charset="0"/>
              </a:rPr>
              <a:t>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81</a:t>
            </a:fld>
            <a:endParaRPr lang="en-US" dirty="0"/>
          </a:p>
        </p:txBody>
      </p:sp>
    </p:spTree>
    <p:extLst>
      <p:ext uri="{BB962C8B-B14F-4D97-AF65-F5344CB8AC3E}">
        <p14:creationId xmlns:p14="http://schemas.microsoft.com/office/powerpoint/2010/main" val="49646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2732837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2a2d9ea174ca71e18204fe09cb4b5ba8">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1e1d1e180fd2d7c84c724596e328884d"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a7af8e22-4aad-4637-bdfe-8881feb25ebc">
      <UserInfo>
        <DisplayName/>
        <AccountId xsi:nil="true"/>
        <AccountType/>
      </UserInfo>
    </SharedWithUsers>
  </documentManagement>
</p:properties>
</file>

<file path=customXml/itemProps1.xml><?xml version="1.0" encoding="utf-8"?>
<ds:datastoreItem xmlns:ds="http://schemas.openxmlformats.org/officeDocument/2006/customXml" ds:itemID="{8B9E6227-9F68-4A1D-88AD-F39A94AD9F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af8e22-4aad-4637-bdfe-8881feb25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8CB3FC7-B59E-40D5-A9DE-932E9E5BECE3}">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7af8e22-4aad-4637-bdfe-8881feb25eb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17396</TotalTime>
  <Words>3693</Words>
  <Application>Microsoft Office PowerPoint</Application>
  <PresentationFormat>Widescreen</PresentationFormat>
  <Paragraphs>468</Paragraphs>
  <Slides>81</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Courier New</vt:lpstr>
      <vt:lpstr>Segoe UI</vt:lpstr>
      <vt:lpstr>Verdana</vt:lpstr>
      <vt:lpstr>Office Theme</vt:lpstr>
      <vt:lpstr>School Assessment Coordinator Training Session for  Test Administrators and All Involved with PSSA and Keystone Exams  Paper/Pencil Administration </vt:lpstr>
      <vt:lpstr>Disclaimer</vt:lpstr>
      <vt:lpstr>Who Needs to Attend this Training Session? </vt:lpstr>
      <vt:lpstr>Who Needs This Training?  </vt:lpstr>
      <vt:lpstr>Agenda </vt:lpstr>
      <vt:lpstr>Agenda – Page 1 </vt:lpstr>
      <vt:lpstr>Agenda – Page 2 </vt:lpstr>
      <vt:lpstr>Agenda – Page 3 </vt:lpstr>
      <vt:lpstr>Acronyms </vt:lpstr>
      <vt:lpstr>Frequently Used Acronyms</vt:lpstr>
      <vt:lpstr>School Assessment Schedule </vt:lpstr>
      <vt:lpstr>School Assessment Schedule: PSSA</vt:lpstr>
      <vt:lpstr>School Assessment Schedule:  Keystone Exams </vt:lpstr>
      <vt:lpstr>Changes for 2024 – 2025</vt:lpstr>
      <vt:lpstr>Changes for 2024-2025:  Grade 5 Science </vt:lpstr>
      <vt:lpstr>Changes for 2024-2025:  Updated Accommodations Documents</vt:lpstr>
      <vt:lpstr>Distribution and Collection of Secure Materials</vt:lpstr>
      <vt:lpstr>Distribution and Collection of  Secure Materials </vt:lpstr>
      <vt:lpstr>Testing Locations</vt:lpstr>
      <vt:lpstr>Testing Locations</vt:lpstr>
      <vt:lpstr>Attendance Procedures</vt:lpstr>
      <vt:lpstr>Attendance Procedures</vt:lpstr>
      <vt:lpstr>Extended Time and Restroom Procedures</vt:lpstr>
      <vt:lpstr>Extended Time Procedures </vt:lpstr>
      <vt:lpstr>Restroom Procedures </vt:lpstr>
      <vt:lpstr>Emergency Procedures</vt:lpstr>
      <vt:lpstr>Emergency Procedures </vt:lpstr>
      <vt:lpstr>Qualifications for TAs</vt:lpstr>
      <vt:lpstr>Qualifications for  Test Administrators</vt:lpstr>
      <vt:lpstr>Responsibilities of TAs </vt:lpstr>
      <vt:lpstr>Responsibilities of TAs – 1  </vt:lpstr>
      <vt:lpstr>Responsibilities of TAs – 2  </vt:lpstr>
      <vt:lpstr>Responsibilities of TAs – 3 </vt:lpstr>
      <vt:lpstr>Test Security and Certifications </vt:lpstr>
      <vt:lpstr>Test Security</vt:lpstr>
      <vt:lpstr>Test Security Certifications – 1 </vt:lpstr>
      <vt:lpstr>Test Security Certifications – 2 </vt:lpstr>
      <vt:lpstr>PSTAT</vt:lpstr>
      <vt:lpstr>PSTAT Requirements</vt:lpstr>
      <vt:lpstr>Administration Preparation</vt:lpstr>
      <vt:lpstr>Administration Preparation</vt:lpstr>
      <vt:lpstr>Paper/Pencil Administration</vt:lpstr>
      <vt:lpstr>Answer Booklets: Labels</vt:lpstr>
      <vt:lpstr>Answer Booklets: Demographic Information</vt:lpstr>
      <vt:lpstr>Answer Booklets: Accommodations </vt:lpstr>
      <vt:lpstr>Answer Booklets: TA Initials </vt:lpstr>
      <vt:lpstr>Display Assessment Information  </vt:lpstr>
      <vt:lpstr>Directions for Administration</vt:lpstr>
      <vt:lpstr>Directions for Administration</vt:lpstr>
      <vt:lpstr>Testing Environment</vt:lpstr>
      <vt:lpstr>Testing Environment</vt:lpstr>
      <vt:lpstr>Classroom and Hallway Displays</vt:lpstr>
      <vt:lpstr>Classroom and Hallway Displays</vt:lpstr>
      <vt:lpstr>Student Participation </vt:lpstr>
      <vt:lpstr>Student Participation:  Code of Conduct</vt:lpstr>
      <vt:lpstr>General Student Participation</vt:lpstr>
      <vt:lpstr>Student Participation:  Special Cases</vt:lpstr>
      <vt:lpstr>Accommodations</vt:lpstr>
      <vt:lpstr>Accommodations – 1 </vt:lpstr>
      <vt:lpstr>Accommodations – 2 </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Ancillary Materials</vt:lpstr>
      <vt:lpstr>Ancillary Materials: PSSA Mathematics</vt:lpstr>
      <vt:lpstr>Ancillary Materials:  PSSA Mathematics Scratch/Grid Paper</vt:lpstr>
      <vt:lpstr>Ancillary Materials: PSSA ELA and Science </vt:lpstr>
      <vt:lpstr>Ancillary Materials: Keystone Algebra I </vt:lpstr>
      <vt:lpstr>Ancillary Materials:  Keystone Literature and Biology </vt:lpstr>
      <vt:lpstr>Dictionaries, Thesauri,  Spell Checkers, Grammar Checkers </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 Training for all involved with Test Administration and Secure Materials</dc:title>
  <dc:creator>Milakovic, Dana</dc:creator>
  <cp:lastModifiedBy>Heimbach, Bunne</cp:lastModifiedBy>
  <cp:revision>14</cp:revision>
  <dcterms:created xsi:type="dcterms:W3CDTF">2022-07-06T18:28:13Z</dcterms:created>
  <dcterms:modified xsi:type="dcterms:W3CDTF">2024-11-19T12:21:50Z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y fmtid="{D5CDD505-2E9C-101B-9397-08002B2CF9AE}" pid="3" name="MigrationSourceURL">
    <vt:lpwstr/>
  </property>
  <property fmtid="{D5CDD505-2E9C-101B-9397-08002B2CF9AE}" pid="4" name="Order">
    <vt:r8>1483600</vt:r8>
  </property>
  <property fmtid="{D5CDD505-2E9C-101B-9397-08002B2CF9AE}" pid="5" name="Category">
    <vt:lpwstr/>
  </property>
  <property fmtid="{D5CDD505-2E9C-101B-9397-08002B2CF9AE}" pid="6" name="xd_Signature">
    <vt:bool>false</vt:bool>
  </property>
  <property fmtid="{D5CDD505-2E9C-101B-9397-08002B2CF9AE}" pid="7" name="xd_ProgID">
    <vt:lpwstr/>
  </property>
  <property fmtid="{D5CDD505-2E9C-101B-9397-08002B2CF9AE}" pid="8" name="TemplateUrl">
    <vt:lpwstr/>
  </property>
</Properties>
</file>