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1256" r:id="rId6"/>
    <p:sldId id="603" r:id="rId7"/>
    <p:sldId id="295" r:id="rId8"/>
    <p:sldId id="314" r:id="rId9"/>
    <p:sldId id="317" r:id="rId10"/>
    <p:sldId id="1257" r:id="rId11"/>
    <p:sldId id="632" r:id="rId12"/>
    <p:sldId id="633" r:id="rId13"/>
    <p:sldId id="1258" r:id="rId14"/>
    <p:sldId id="620" r:id="rId15"/>
    <p:sldId id="634" r:id="rId16"/>
    <p:sldId id="2142533872" r:id="rId17"/>
    <p:sldId id="637" r:id="rId18"/>
    <p:sldId id="646" r:id="rId19"/>
    <p:sldId id="635" r:id="rId20"/>
    <p:sldId id="644" r:id="rId21"/>
    <p:sldId id="636" r:id="rId22"/>
    <p:sldId id="648" r:id="rId23"/>
    <p:sldId id="638" r:id="rId24"/>
    <p:sldId id="650" r:id="rId25"/>
    <p:sldId id="639" r:id="rId26"/>
    <p:sldId id="652" r:id="rId27"/>
    <p:sldId id="423" r:id="rId28"/>
    <p:sldId id="640" r:id="rId29"/>
    <p:sldId id="656" r:id="rId30"/>
    <p:sldId id="520" r:id="rId31"/>
    <p:sldId id="641" r:id="rId32"/>
    <p:sldId id="658" r:id="rId33"/>
    <p:sldId id="642" r:id="rId34"/>
    <p:sldId id="660" r:id="rId35"/>
    <p:sldId id="473" r:id="rId36"/>
    <p:sldId id="643" r:id="rId37"/>
    <p:sldId id="662" r:id="rId38"/>
    <p:sldId id="664" r:id="rId39"/>
    <p:sldId id="2142533874" r:id="rId40"/>
    <p:sldId id="665" r:id="rId41"/>
    <p:sldId id="666" r:id="rId42"/>
    <p:sldId id="667" r:id="rId43"/>
    <p:sldId id="668" r:id="rId44"/>
    <p:sldId id="669" r:id="rId45"/>
    <p:sldId id="6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F54353-87BD-8A40-1304-3C7D59454544}" name="Lori" initials="L" userId="S::lgraham@pa.gov::a1544311-da09-4c0b-978d-e6c2866d6b3a" providerId="AD"/>
  <p188:author id="{9CDE0874-A3F3-12C5-4A98-E07DB8C54320}" name="Snyder, Samantha (PDE)" initials="S(" userId="S::samsnyder@pa.gov::8fdf863e-e7fa-4929-bdec-2fe31272599c" providerId="AD"/>
  <p188:author id="{48EEF97A-A56E-D30F-A494-510C107A8EE2}" name="Simon, Joseph" initials="SJ" userId="S::jossimon@deloitte.com::2879d93a-c459-4a13-9f5e-c9ea96546a29" providerId="AD"/>
  <p188:author id="{B3DBA489-8286-93D9-BC97-C2260C2487C2}" name="Ogunnaike, Zhanna V" initials="OV" userId="S::zogunnaike@pa.gov::b6c2a81d-46d5-4f38-9a12-c91e94efa447" providerId="AD"/>
  <p188:author id="{16AB75C1-63AD-105A-CF50-C4AC91658F6A}" name="Patton, Julie" initials="JP" userId="S::jupatton@pa.gov::e0acbdc4-fc24-4456-814b-6b76fc278ec2" providerId="AD"/>
  <p188:author id="{46F3E4C5-9AD8-252A-82E0-0495933E5EC4}" name="Schreib, Jillian" initials="SJ" userId="S::jschreib@pa.gov::aec69590-bb91-47eb-8a29-52fb741bb674" providerId="AD"/>
  <p188:author id="{315692ED-849D-D96B-67E8-940212B4D1B2}" name="Cappello, Chrystina" initials="CC" userId="S::ccappello@deloitte.com::aad4aabe-037d-46d2-9428-551ea9d5205c" providerId="AD"/>
  <p188:author id="{B0C852F1-BAE7-61B0-7D34-11D54E5C1F92}" name="Harper, Bobbie" initials="BH" userId="Harper, Bobb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7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1" d="100"/>
          <a:sy n="61" d="100"/>
        </p:scale>
        <p:origin x="53" y="336"/>
      </p:cViewPr>
      <p:guideLst/>
    </p:cSldViewPr>
  </p:slideViewPr>
  <p:outlineViewPr>
    <p:cViewPr>
      <p:scale>
        <a:sx n="33" d="100"/>
        <a:sy n="33" d="100"/>
      </p:scale>
      <p:origin x="0" y="-47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y Seibert" userId="19f7553b-6459-4d38-a501-7b34afb9d356" providerId="ADAL" clId="{603E1982-74BF-4376-A7EB-DF4D715C38B7}"/>
    <pc:docChg chg="undo custSel modSld">
      <pc:chgData name="Hilary Seibert" userId="19f7553b-6459-4d38-a501-7b34afb9d356" providerId="ADAL" clId="{603E1982-74BF-4376-A7EB-DF4D715C38B7}" dt="2023-05-24T17:32:32.295" v="41" actId="962"/>
      <pc:docMkLst>
        <pc:docMk/>
      </pc:docMkLst>
      <pc:sldChg chg="modSp mod">
        <pc:chgData name="Hilary Seibert" userId="19f7553b-6459-4d38-a501-7b34afb9d356" providerId="ADAL" clId="{603E1982-74BF-4376-A7EB-DF4D715C38B7}" dt="2023-05-24T17:26:26.280" v="0" actId="962"/>
        <pc:sldMkLst>
          <pc:docMk/>
          <pc:sldMk cId="598665386" sldId="314"/>
        </pc:sldMkLst>
        <pc:spChg chg="mod">
          <ac:chgData name="Hilary Seibert" userId="19f7553b-6459-4d38-a501-7b34afb9d356" providerId="ADAL" clId="{603E1982-74BF-4376-A7EB-DF4D715C38B7}" dt="2023-05-24T17:26:26.280" v="0" actId="962"/>
          <ac:spMkLst>
            <pc:docMk/>
            <pc:sldMk cId="598665386" sldId="314"/>
            <ac:spMk id="18" creationId="{737C706C-3212-446A-BFAC-DD88671FAED7}"/>
          </ac:spMkLst>
        </pc:spChg>
      </pc:sldChg>
      <pc:sldChg chg="addSp delSp modSp mod">
        <pc:chgData name="Hilary Seibert" userId="19f7553b-6459-4d38-a501-7b34afb9d356" providerId="ADAL" clId="{603E1982-74BF-4376-A7EB-DF4D715C38B7}" dt="2023-05-24T17:32:32.295" v="41" actId="962"/>
        <pc:sldMkLst>
          <pc:docMk/>
          <pc:sldMk cId="978797906" sldId="473"/>
        </pc:sldMkLst>
        <pc:spChg chg="mod ord">
          <ac:chgData name="Hilary Seibert" userId="19f7553b-6459-4d38-a501-7b34afb9d356" providerId="ADAL" clId="{603E1982-74BF-4376-A7EB-DF4D715C38B7}" dt="2023-05-24T17:31:54.839" v="35" actId="962"/>
          <ac:spMkLst>
            <pc:docMk/>
            <pc:sldMk cId="978797906" sldId="473"/>
            <ac:spMk id="6" creationId="{5CA9EA75-E01F-4747-B4E9-95E3EE4C54F6}"/>
          </ac:spMkLst>
        </pc:spChg>
        <pc:spChg chg="ord">
          <ac:chgData name="Hilary Seibert" userId="19f7553b-6459-4d38-a501-7b34afb9d356" providerId="ADAL" clId="{603E1982-74BF-4376-A7EB-DF4D715C38B7}" dt="2023-05-24T17:30:20.406" v="17" actId="13244"/>
          <ac:spMkLst>
            <pc:docMk/>
            <pc:sldMk cId="978797906" sldId="473"/>
            <ac:spMk id="7" creationId="{2F6905A2-586E-468C-B59E-321F9A1BCE64}"/>
          </ac:spMkLst>
        </pc:spChg>
        <pc:spChg chg="ord">
          <ac:chgData name="Hilary Seibert" userId="19f7553b-6459-4d38-a501-7b34afb9d356" providerId="ADAL" clId="{603E1982-74BF-4376-A7EB-DF4D715C38B7}" dt="2023-05-24T17:30:23.431" v="18" actId="13244"/>
          <ac:spMkLst>
            <pc:docMk/>
            <pc:sldMk cId="978797906" sldId="473"/>
            <ac:spMk id="8" creationId="{750F833C-B6FB-441E-9866-9191E9467BE9}"/>
          </ac:spMkLst>
        </pc:spChg>
        <pc:spChg chg="ord">
          <ac:chgData name="Hilary Seibert" userId="19f7553b-6459-4d38-a501-7b34afb9d356" providerId="ADAL" clId="{603E1982-74BF-4376-A7EB-DF4D715C38B7}" dt="2023-05-24T17:30:26.369" v="19" actId="13244"/>
          <ac:spMkLst>
            <pc:docMk/>
            <pc:sldMk cId="978797906" sldId="473"/>
            <ac:spMk id="9" creationId="{F4F22D23-E0BA-4A84-8EC7-3F5E4EEA5081}"/>
          </ac:spMkLst>
        </pc:spChg>
        <pc:spChg chg="ord">
          <ac:chgData name="Hilary Seibert" userId="19f7553b-6459-4d38-a501-7b34afb9d356" providerId="ADAL" clId="{603E1982-74BF-4376-A7EB-DF4D715C38B7}" dt="2023-05-24T17:30:33.434" v="21" actId="13244"/>
          <ac:spMkLst>
            <pc:docMk/>
            <pc:sldMk cId="978797906" sldId="473"/>
            <ac:spMk id="10" creationId="{3D92351A-E329-4580-BA29-4B47FEDAAAC7}"/>
          </ac:spMkLst>
        </pc:spChg>
        <pc:spChg chg="ord">
          <ac:chgData name="Hilary Seibert" userId="19f7553b-6459-4d38-a501-7b34afb9d356" providerId="ADAL" clId="{603E1982-74BF-4376-A7EB-DF4D715C38B7}" dt="2023-05-24T17:30:29.825" v="20" actId="13244"/>
          <ac:spMkLst>
            <pc:docMk/>
            <pc:sldMk cId="978797906" sldId="473"/>
            <ac:spMk id="11" creationId="{9D69822E-7D7E-44BA-9728-BD532EFCAA1E}"/>
          </ac:spMkLst>
        </pc:spChg>
        <pc:spChg chg="add del mod">
          <ac:chgData name="Hilary Seibert" userId="19f7553b-6459-4d38-a501-7b34afb9d356" providerId="ADAL" clId="{603E1982-74BF-4376-A7EB-DF4D715C38B7}" dt="2023-05-24T17:32:27.462" v="36" actId="962"/>
          <ac:spMkLst>
            <pc:docMk/>
            <pc:sldMk cId="978797906" sldId="473"/>
            <ac:spMk id="26" creationId="{53934F59-2D60-48BA-8A0C-07AA7EF0C337}"/>
          </ac:spMkLst>
        </pc:spChg>
        <pc:spChg chg="mod ord">
          <ac:chgData name="Hilary Seibert" userId="19f7553b-6459-4d38-a501-7b34afb9d356" providerId="ADAL" clId="{603E1982-74BF-4376-A7EB-DF4D715C38B7}" dt="2023-05-24T17:30:07.151" v="15" actId="13244"/>
          <ac:spMkLst>
            <pc:docMk/>
            <pc:sldMk cId="978797906" sldId="473"/>
            <ac:spMk id="70" creationId="{EA832D41-8B7E-4BD6-85BA-98B7CE95C961}"/>
          </ac:spMkLst>
        </pc:spChg>
        <pc:spChg chg="mod">
          <ac:chgData name="Hilary Seibert" userId="19f7553b-6459-4d38-a501-7b34afb9d356" providerId="ADAL" clId="{603E1982-74BF-4376-A7EB-DF4D715C38B7}" dt="2023-05-24T17:32:28.616" v="37" actId="962"/>
          <ac:spMkLst>
            <pc:docMk/>
            <pc:sldMk cId="978797906" sldId="473"/>
            <ac:spMk id="83" creationId="{948E3C6D-DA3D-45C7-ABDF-9BAB24C40D06}"/>
          </ac:spMkLst>
        </pc:spChg>
        <pc:spChg chg="mod">
          <ac:chgData name="Hilary Seibert" userId="19f7553b-6459-4d38-a501-7b34afb9d356" providerId="ADAL" clId="{603E1982-74BF-4376-A7EB-DF4D715C38B7}" dt="2023-05-24T17:32:29.446" v="38" actId="962"/>
          <ac:spMkLst>
            <pc:docMk/>
            <pc:sldMk cId="978797906" sldId="473"/>
            <ac:spMk id="84" creationId="{594CFF08-941D-46FC-A6C9-4547527D0811}"/>
          </ac:spMkLst>
        </pc:spChg>
        <pc:spChg chg="mod">
          <ac:chgData name="Hilary Seibert" userId="19f7553b-6459-4d38-a501-7b34afb9d356" providerId="ADAL" clId="{603E1982-74BF-4376-A7EB-DF4D715C38B7}" dt="2023-05-24T17:32:30.747" v="39" actId="962"/>
          <ac:spMkLst>
            <pc:docMk/>
            <pc:sldMk cId="978797906" sldId="473"/>
            <ac:spMk id="85" creationId="{725DEF8C-6DE3-4832-B344-CD8AD02BEF5E}"/>
          </ac:spMkLst>
        </pc:spChg>
        <pc:spChg chg="mod">
          <ac:chgData name="Hilary Seibert" userId="19f7553b-6459-4d38-a501-7b34afb9d356" providerId="ADAL" clId="{603E1982-74BF-4376-A7EB-DF4D715C38B7}" dt="2023-05-24T17:32:31.550" v="40" actId="962"/>
          <ac:spMkLst>
            <pc:docMk/>
            <pc:sldMk cId="978797906" sldId="473"/>
            <ac:spMk id="86" creationId="{85260103-6EBC-4685-A7D4-1B3857C5DB60}"/>
          </ac:spMkLst>
        </pc:spChg>
        <pc:spChg chg="mod">
          <ac:chgData name="Hilary Seibert" userId="19f7553b-6459-4d38-a501-7b34afb9d356" providerId="ADAL" clId="{603E1982-74BF-4376-A7EB-DF4D715C38B7}" dt="2023-05-24T17:32:32.295" v="41" actId="962"/>
          <ac:spMkLst>
            <pc:docMk/>
            <pc:sldMk cId="978797906" sldId="473"/>
            <ac:spMk id="87" creationId="{3D835EF8-A111-49A4-801F-136E78AC6D9C}"/>
          </ac:spMkLst>
        </pc:spChg>
      </pc:sldChg>
      <pc:sldChg chg="modSp mod">
        <pc:chgData name="Hilary Seibert" userId="19f7553b-6459-4d38-a501-7b34afb9d356" providerId="ADAL" clId="{603E1982-74BF-4376-A7EB-DF4D715C38B7}" dt="2023-05-24T17:27:46.870" v="1" actId="13244"/>
        <pc:sldMkLst>
          <pc:docMk/>
          <pc:sldMk cId="599529493" sldId="520"/>
        </pc:sldMkLst>
        <pc:spChg chg="ord">
          <ac:chgData name="Hilary Seibert" userId="19f7553b-6459-4d38-a501-7b34afb9d356" providerId="ADAL" clId="{603E1982-74BF-4376-A7EB-DF4D715C38B7}" dt="2023-05-24T17:27:46.870" v="1" actId="13244"/>
          <ac:spMkLst>
            <pc:docMk/>
            <pc:sldMk cId="599529493" sldId="520"/>
            <ac:spMk id="6" creationId="{0330C14C-FBB7-4863-A444-0F8B240DCBD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1"/>
          <c:tx>
            <c:strRef>
              <c:f>Sheet1!$H$3</c:f>
              <c:strCache>
                <c:ptCount val="1"/>
                <c:pt idx="0">
                  <c:v>Column1</c:v>
                </c:pt>
              </c:strCache>
            </c:strRef>
          </c:tx>
          <c:spPr>
            <a:solidFill>
              <a:schemeClr val="accent4"/>
            </a:solidFill>
            <a:ln>
              <a:noFill/>
            </a:ln>
            <a:effectLst/>
          </c:spPr>
          <c:invertIfNegative val="0"/>
          <c:cat>
            <c:strRef>
              <c:f>Sheet1!$C$4:$C$13</c:f>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extLst/>
            </c:strRef>
          </c:cat>
          <c:val>
            <c:numRef>
              <c:f>Sheet1!$H$4:$H$13</c:f>
              <c:numCache>
                <c:formatCode>0%</c:formatCode>
                <c:ptCount val="10"/>
                <c:pt idx="0">
                  <c:v>0.65151515151515149</c:v>
                </c:pt>
                <c:pt idx="1">
                  <c:v>0.5757575757575758</c:v>
                </c:pt>
                <c:pt idx="2">
                  <c:v>0.43939393939393939</c:v>
                </c:pt>
                <c:pt idx="3">
                  <c:v>0.36363636363636365</c:v>
                </c:pt>
                <c:pt idx="4">
                  <c:v>0.33333333333333331</c:v>
                </c:pt>
                <c:pt idx="5">
                  <c:v>0.30303030303030304</c:v>
                </c:pt>
                <c:pt idx="6">
                  <c:v>0.2878787878787879</c:v>
                </c:pt>
                <c:pt idx="7">
                  <c:v>0.21212121212121213</c:v>
                </c:pt>
                <c:pt idx="8">
                  <c:v>0.18181818181818182</c:v>
                </c:pt>
                <c:pt idx="9">
                  <c:v>0.18181818181818182</c:v>
                </c:pt>
              </c:numCache>
            </c:numRef>
          </c:val>
          <c:extLst>
            <c:ext xmlns:c16="http://schemas.microsoft.com/office/drawing/2014/chart" uri="{C3380CC4-5D6E-409C-BE32-E72D297353CC}">
              <c16:uniqueId val="{00000000-4AF6-434C-998E-C12BD3A61E13}"/>
            </c:ext>
          </c:extLst>
        </c:ser>
        <c:dLbls>
          <c:showLegendKey val="0"/>
          <c:showVal val="0"/>
          <c:showCatName val="0"/>
          <c:showSerName val="0"/>
          <c:showPercent val="0"/>
          <c:showBubbleSize val="0"/>
        </c:dLbls>
        <c:gapWidth val="182"/>
        <c:axId val="2046825535"/>
        <c:axId val="2046825119"/>
        <c:extLst>
          <c:ext xmlns:c15="http://schemas.microsoft.com/office/drawing/2012/chart" uri="{02D57815-91ED-43cb-92C2-25804820EDAC}">
            <c15:filteredBarSeries>
              <c15:ser>
                <c:idx val="2"/>
                <c:order val="0"/>
                <c:tx>
                  <c:strRef>
                    <c:extLst>
                      <c:ext uri="{02D57815-91ED-43cb-92C2-25804820EDAC}">
                        <c15:formulaRef>
                          <c15:sqref>Sheet1!$G$3</c15:sqref>
                        </c15:formulaRef>
                      </c:ext>
                    </c:extLst>
                    <c:strCache>
                      <c:ptCount val="1"/>
                      <c:pt idx="0">
                        <c:v>PDE Approval</c:v>
                      </c:pt>
                    </c:strCache>
                  </c:strRef>
                </c:tx>
                <c:spPr>
                  <a:solidFill>
                    <a:schemeClr val="accent3"/>
                  </a:solidFill>
                  <a:ln>
                    <a:noFill/>
                  </a:ln>
                  <a:effectLst/>
                </c:spPr>
                <c:invertIfNegative val="0"/>
                <c:cat>
                  <c:strRef>
                    <c:extLst>
                      <c:ext uri="{02D57815-91ED-43cb-92C2-25804820EDAC}">
                        <c15:formulaRef>
                          <c15:sqref>Sheet1!$C$4:$C$13</c15:sqref>
                        </c15:formulaRef>
                      </c:ext>
                    </c:extLst>
                    <c:strCache>
                      <c:ptCount val="10"/>
                      <c:pt idx="0">
                        <c:v>No PO and / or invoices</c:v>
                      </c:pt>
                      <c:pt idx="1">
                        <c:v>No MWE steps</c:v>
                      </c:pt>
                      <c:pt idx="2">
                        <c:v>No quotes (Services)</c:v>
                      </c:pt>
                      <c:pt idx="3">
                        <c:v>No competitive procurement (Goods)</c:v>
                      </c:pt>
                      <c:pt idx="4">
                        <c:v>No sole source justification provided</c:v>
                      </c:pt>
                      <c:pt idx="5">
                        <c:v>No contract terms and conditions</c:v>
                      </c:pt>
                      <c:pt idx="6">
                        <c:v>No Debarment check</c:v>
                      </c:pt>
                      <c:pt idx="7">
                        <c:v>No policy against fraud, waste, and abuse</c:v>
                      </c:pt>
                      <c:pt idx="8">
                        <c:v>No/bad proof of payment</c:v>
                      </c:pt>
                      <c:pt idx="9">
                        <c:v>No competitive procurement docs (Services)</c:v>
                      </c:pt>
                    </c:strCache>
                  </c:strRef>
                </c:cat>
                <c:val>
                  <c:numRef>
                    <c:extLst>
                      <c:ext uri="{02D57815-91ED-43cb-92C2-25804820EDAC}">
                        <c15:formulaRef>
                          <c15:sqref>Sheet1!$G$4:$G$13</c15:sqref>
                        </c15:formulaRef>
                      </c:ext>
                    </c:extLst>
                    <c:numCache>
                      <c:formatCode>0%</c:formatCode>
                      <c:ptCount val="10"/>
                      <c:pt idx="0">
                        <c:v>0</c:v>
                      </c:pt>
                      <c:pt idx="1">
                        <c:v>0</c:v>
                      </c:pt>
                      <c:pt idx="2">
                        <c:v>0</c:v>
                      </c:pt>
                      <c:pt idx="3">
                        <c:v>0</c:v>
                      </c:pt>
                      <c:pt idx="4">
                        <c:v>0</c:v>
                      </c:pt>
                      <c:pt idx="6">
                        <c:v>0</c:v>
                      </c:pt>
                      <c:pt idx="7">
                        <c:v>0</c:v>
                      </c:pt>
                      <c:pt idx="8">
                        <c:v>0</c:v>
                      </c:pt>
                      <c:pt idx="9">
                        <c:v>0</c:v>
                      </c:pt>
                    </c:numCache>
                  </c:numRef>
                </c:val>
                <c:extLst>
                  <c:ext xmlns:c16="http://schemas.microsoft.com/office/drawing/2014/chart" uri="{C3380CC4-5D6E-409C-BE32-E72D297353CC}">
                    <c16:uniqueId val="{00000001-4AF6-434C-998E-C12BD3A61E13}"/>
                  </c:ext>
                </c:extLst>
              </c15:ser>
            </c15:filteredBarSeries>
          </c:ext>
        </c:extLst>
      </c:barChart>
      <c:catAx>
        <c:axId val="2046825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crossAx val="2046825119"/>
        <c:crosses val="autoZero"/>
        <c:auto val="1"/>
        <c:lblAlgn val="ctr"/>
        <c:lblOffset val="100"/>
        <c:noMultiLvlLbl val="0"/>
      </c:catAx>
      <c:valAx>
        <c:axId val="2046825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825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908DD-1EA4-4E02-BA83-1E48559E7272}"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AB1F8-CE8C-465C-B596-0FB891457FEE}" type="slidenum">
              <a:rPr lang="en-US" smtClean="0"/>
              <a:t>‹#›</a:t>
            </a:fld>
            <a:endParaRPr lang="en-US"/>
          </a:p>
        </p:txBody>
      </p:sp>
    </p:spTree>
    <p:extLst>
      <p:ext uri="{BB962C8B-B14F-4D97-AF65-F5344CB8AC3E}">
        <p14:creationId xmlns:p14="http://schemas.microsoft.com/office/powerpoint/2010/main" val="223871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1</a:t>
            </a:fld>
            <a:endParaRPr lang="en-US"/>
          </a:p>
        </p:txBody>
      </p:sp>
    </p:spTree>
    <p:extLst>
      <p:ext uri="{BB962C8B-B14F-4D97-AF65-F5344CB8AC3E}">
        <p14:creationId xmlns:p14="http://schemas.microsoft.com/office/powerpoint/2010/main" val="274696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10</a:t>
            </a:fld>
            <a:endParaRPr lang="en-US"/>
          </a:p>
        </p:txBody>
      </p:sp>
    </p:spTree>
    <p:extLst>
      <p:ext uri="{BB962C8B-B14F-4D97-AF65-F5344CB8AC3E}">
        <p14:creationId xmlns:p14="http://schemas.microsoft.com/office/powerpoint/2010/main" val="325158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A5906-0DBE-4F8C-BF79-12474092E2D1}" type="slidenum">
              <a:rPr lang="en-US" smtClean="0"/>
              <a:t>13</a:t>
            </a:fld>
            <a:endParaRPr lang="en-US"/>
          </a:p>
        </p:txBody>
      </p:sp>
    </p:spTree>
    <p:extLst>
      <p:ext uri="{BB962C8B-B14F-4D97-AF65-F5344CB8AC3E}">
        <p14:creationId xmlns:p14="http://schemas.microsoft.com/office/powerpoint/2010/main" val="215549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customer journey, problem solving</a:t>
            </a:r>
          </a:p>
        </p:txBody>
      </p:sp>
      <p:sp>
        <p:nvSpPr>
          <p:cNvPr id="4" name="Slide Number Placeholder 3"/>
          <p:cNvSpPr>
            <a:spLocks noGrp="1"/>
          </p:cNvSpPr>
          <p:nvPr>
            <p:ph type="sldNum" sz="quarter" idx="10"/>
          </p:nvPr>
        </p:nvSpPr>
        <p:spPr/>
        <p:txBody>
          <a:bodyPr/>
          <a:lstStyle/>
          <a:p>
            <a:fld id="{6340AB4C-F464-4123-9F18-85533569F96F}" type="slidenum">
              <a:rPr lang="en-US" smtClean="0"/>
              <a:t>24</a:t>
            </a:fld>
            <a:endParaRPr lang="en-US"/>
          </a:p>
        </p:txBody>
      </p:sp>
    </p:spTree>
    <p:extLst>
      <p:ext uri="{BB962C8B-B14F-4D97-AF65-F5344CB8AC3E}">
        <p14:creationId xmlns:p14="http://schemas.microsoft.com/office/powerpoint/2010/main" val="426887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Tags: structure, visual, roles, responsibilities</a:t>
            </a:r>
          </a:p>
        </p:txBody>
      </p:sp>
      <p:sp>
        <p:nvSpPr>
          <p:cNvPr id="4" name="Slide Number Placeholder 3"/>
          <p:cNvSpPr>
            <a:spLocks noGrp="1"/>
          </p:cNvSpPr>
          <p:nvPr>
            <p:ph type="sldNum" sz="quarter" idx="10"/>
          </p:nvPr>
        </p:nvSpPr>
        <p:spPr/>
        <p:txBody>
          <a:bodyPr/>
          <a:lstStyle/>
          <a:p>
            <a:fld id="{584694FE-3A91-4742-9AC1-2FCBA2021966}" type="slidenum">
              <a:rPr lang="en-US" smtClean="0"/>
              <a:t>27</a:t>
            </a:fld>
            <a:endParaRPr lang="en-US"/>
          </a:p>
        </p:txBody>
      </p:sp>
    </p:spTree>
    <p:extLst>
      <p:ext uri="{BB962C8B-B14F-4D97-AF65-F5344CB8AC3E}">
        <p14:creationId xmlns:p14="http://schemas.microsoft.com/office/powerpoint/2010/main" val="163126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Tags: crowdsourcing, logos</a:t>
            </a:r>
            <a:endParaRPr lang="en-US" dirty="0"/>
          </a:p>
        </p:txBody>
      </p:sp>
      <p:sp>
        <p:nvSpPr>
          <p:cNvPr id="4" name="Slide Number Placeholder 3"/>
          <p:cNvSpPr>
            <a:spLocks noGrp="1"/>
          </p:cNvSpPr>
          <p:nvPr>
            <p:ph type="sldNum" sz="quarter" idx="5"/>
          </p:nvPr>
        </p:nvSpPr>
        <p:spPr/>
        <p:txBody>
          <a:bodyPr/>
          <a:lstStyle/>
          <a:p>
            <a:fld id="{29AAB1F8-CE8C-465C-B596-0FB891457FEE}" type="slidenum">
              <a:rPr lang="en-US" smtClean="0"/>
              <a:t>31</a:t>
            </a:fld>
            <a:endParaRPr lang="en-US"/>
          </a:p>
        </p:txBody>
      </p:sp>
    </p:spTree>
    <p:extLst>
      <p:ext uri="{BB962C8B-B14F-4D97-AF65-F5344CB8AC3E}">
        <p14:creationId xmlns:p14="http://schemas.microsoft.com/office/powerpoint/2010/main" val="3310235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Tags: crowdsourcing, logos</a:t>
            </a:r>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32</a:t>
            </a:fld>
            <a:endParaRPr lang="en-US"/>
          </a:p>
        </p:txBody>
      </p:sp>
    </p:spTree>
    <p:extLst>
      <p:ext uri="{BB962C8B-B14F-4D97-AF65-F5344CB8AC3E}">
        <p14:creationId xmlns:p14="http://schemas.microsoft.com/office/powerpoint/2010/main" val="226143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37</a:t>
            </a:fld>
            <a:endParaRPr lang="en-US"/>
          </a:p>
        </p:txBody>
      </p:sp>
    </p:spTree>
    <p:extLst>
      <p:ext uri="{BB962C8B-B14F-4D97-AF65-F5344CB8AC3E}">
        <p14:creationId xmlns:p14="http://schemas.microsoft.com/office/powerpoint/2010/main" val="397029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38</a:t>
            </a:fld>
            <a:endParaRPr lang="en-US"/>
          </a:p>
        </p:txBody>
      </p:sp>
    </p:spTree>
    <p:extLst>
      <p:ext uri="{BB962C8B-B14F-4D97-AF65-F5344CB8AC3E}">
        <p14:creationId xmlns:p14="http://schemas.microsoft.com/office/powerpoint/2010/main" val="132087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39</a:t>
            </a:fld>
            <a:endParaRPr lang="en-US"/>
          </a:p>
        </p:txBody>
      </p:sp>
    </p:spTree>
    <p:extLst>
      <p:ext uri="{BB962C8B-B14F-4D97-AF65-F5344CB8AC3E}">
        <p14:creationId xmlns:p14="http://schemas.microsoft.com/office/powerpoint/2010/main" val="3414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40</a:t>
            </a:fld>
            <a:endParaRPr lang="en-US"/>
          </a:p>
        </p:txBody>
      </p:sp>
    </p:spTree>
    <p:extLst>
      <p:ext uri="{BB962C8B-B14F-4D97-AF65-F5344CB8AC3E}">
        <p14:creationId xmlns:p14="http://schemas.microsoft.com/office/powerpoint/2010/main" val="399026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778ED-C57D-405B-8B8E-D6FE63288A6A}" type="slidenum">
              <a:rPr lang="en-US" smtClean="0"/>
              <a:t>2</a:t>
            </a:fld>
            <a:endParaRPr lang="en-US"/>
          </a:p>
        </p:txBody>
      </p:sp>
    </p:spTree>
    <p:extLst>
      <p:ext uri="{BB962C8B-B14F-4D97-AF65-F5344CB8AC3E}">
        <p14:creationId xmlns:p14="http://schemas.microsoft.com/office/powerpoint/2010/main" val="1736798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41</a:t>
            </a:fld>
            <a:endParaRPr lang="en-US"/>
          </a:p>
        </p:txBody>
      </p:sp>
    </p:spTree>
    <p:extLst>
      <p:ext uri="{BB962C8B-B14F-4D97-AF65-F5344CB8AC3E}">
        <p14:creationId xmlns:p14="http://schemas.microsoft.com/office/powerpoint/2010/main" val="246651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agenda, list, image, right aligned text</a:t>
            </a:r>
          </a:p>
        </p:txBody>
      </p:sp>
      <p:sp>
        <p:nvSpPr>
          <p:cNvPr id="4" name="Slide Number Placeholder 3"/>
          <p:cNvSpPr>
            <a:spLocks noGrp="1"/>
          </p:cNvSpPr>
          <p:nvPr>
            <p:ph type="sldNum" sz="quarter" idx="10"/>
          </p:nvPr>
        </p:nvSpPr>
        <p:spPr/>
        <p:txBody>
          <a:bodyPr/>
          <a:lstStyle/>
          <a:p>
            <a:fld id="{D759AF6D-BA0E-4594-94DB-478664329D2A}" type="slidenum">
              <a:rPr lang="en-US" smtClean="0"/>
              <a:t>3</a:t>
            </a:fld>
            <a:endParaRPr lang="en-US"/>
          </a:p>
        </p:txBody>
      </p:sp>
    </p:spTree>
    <p:extLst>
      <p:ext uri="{BB962C8B-B14F-4D97-AF65-F5344CB8AC3E}">
        <p14:creationId xmlns:p14="http://schemas.microsoft.com/office/powerpoint/2010/main" val="1821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4</a:t>
            </a:fld>
            <a:endParaRPr lang="en-US"/>
          </a:p>
        </p:txBody>
      </p:sp>
    </p:spTree>
    <p:extLst>
      <p:ext uri="{BB962C8B-B14F-4D97-AF65-F5344CB8AC3E}">
        <p14:creationId xmlns:p14="http://schemas.microsoft.com/office/powerpoint/2010/main" val="36646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quote</a:t>
            </a:r>
          </a:p>
        </p:txBody>
      </p:sp>
      <p:sp>
        <p:nvSpPr>
          <p:cNvPr id="4" name="Slide Number Placeholder 3"/>
          <p:cNvSpPr>
            <a:spLocks noGrp="1"/>
          </p:cNvSpPr>
          <p:nvPr>
            <p:ph type="sldNum" sz="quarter" idx="10"/>
          </p:nvPr>
        </p:nvSpPr>
        <p:spPr/>
        <p:txBody>
          <a:bodyPr/>
          <a:lstStyle/>
          <a:p>
            <a:fld id="{D759AF6D-BA0E-4594-94DB-478664329D2A}" type="slidenum">
              <a:rPr lang="en-US" smtClean="0"/>
              <a:t>5</a:t>
            </a:fld>
            <a:endParaRPr lang="en-US"/>
          </a:p>
        </p:txBody>
      </p:sp>
    </p:spTree>
    <p:extLst>
      <p:ext uri="{BB962C8B-B14F-4D97-AF65-F5344CB8AC3E}">
        <p14:creationId xmlns:p14="http://schemas.microsoft.com/office/powerpoint/2010/main" val="33405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6</a:t>
            </a:fld>
            <a:endParaRPr lang="en-US"/>
          </a:p>
        </p:txBody>
      </p:sp>
    </p:spTree>
    <p:extLst>
      <p:ext uri="{BB962C8B-B14F-4D97-AF65-F5344CB8AC3E}">
        <p14:creationId xmlns:p14="http://schemas.microsoft.com/office/powerpoint/2010/main" val="127374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divider, left aligned header, divider with image</a:t>
            </a:r>
          </a:p>
        </p:txBody>
      </p:sp>
      <p:sp>
        <p:nvSpPr>
          <p:cNvPr id="4" name="Slide Number Placeholder 3"/>
          <p:cNvSpPr>
            <a:spLocks noGrp="1"/>
          </p:cNvSpPr>
          <p:nvPr>
            <p:ph type="sldNum" sz="quarter" idx="10"/>
          </p:nvPr>
        </p:nvSpPr>
        <p:spPr/>
        <p:txBody>
          <a:bodyPr/>
          <a:lstStyle/>
          <a:p>
            <a:fld id="{D759AF6D-BA0E-4594-94DB-478664329D2A}" type="slidenum">
              <a:rPr lang="en-US" smtClean="0"/>
              <a:t>7</a:t>
            </a:fld>
            <a:endParaRPr lang="en-US"/>
          </a:p>
        </p:txBody>
      </p:sp>
    </p:spTree>
    <p:extLst>
      <p:ext uri="{BB962C8B-B14F-4D97-AF65-F5344CB8AC3E}">
        <p14:creationId xmlns:p14="http://schemas.microsoft.com/office/powerpoint/2010/main" val="40743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8</a:t>
            </a:fld>
            <a:endParaRPr lang="en-US"/>
          </a:p>
        </p:txBody>
      </p:sp>
    </p:spTree>
    <p:extLst>
      <p:ext uri="{BB962C8B-B14F-4D97-AF65-F5344CB8AC3E}">
        <p14:creationId xmlns:p14="http://schemas.microsoft.com/office/powerpoint/2010/main" val="190435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statement, executive summary, overview</a:t>
            </a:r>
          </a:p>
        </p:txBody>
      </p:sp>
      <p:sp>
        <p:nvSpPr>
          <p:cNvPr id="4" name="Slide Number Placeholder 3"/>
          <p:cNvSpPr>
            <a:spLocks noGrp="1"/>
          </p:cNvSpPr>
          <p:nvPr>
            <p:ph type="sldNum" sz="quarter" idx="10"/>
          </p:nvPr>
        </p:nvSpPr>
        <p:spPr/>
        <p:txBody>
          <a:bodyPr/>
          <a:lstStyle/>
          <a:p>
            <a:fld id="{D759AF6D-BA0E-4594-94DB-478664329D2A}" type="slidenum">
              <a:rPr lang="en-US" smtClean="0"/>
              <a:t>9</a:t>
            </a:fld>
            <a:endParaRPr lang="en-US"/>
          </a:p>
        </p:txBody>
      </p:sp>
    </p:spTree>
    <p:extLst>
      <p:ext uri="{BB962C8B-B14F-4D97-AF65-F5344CB8AC3E}">
        <p14:creationId xmlns:p14="http://schemas.microsoft.com/office/powerpoint/2010/main" val="307946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088-A1C3-4F95-A828-10C43DFD1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05F330-7218-466A-A181-3969D421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C5839C-CD3E-4446-A8B1-037BCFD53E2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43670867-1522-4864-B6F6-F2258892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D63E7-009A-4101-995B-DB5C3C4D5483}"/>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33029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0DC3-2B87-407F-860B-A09FCA262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F578A-BDF3-46D5-85AE-5BFE0296F3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C0E-0CCA-4814-968A-229A7DB74CB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20B5A7C9-CF42-422B-9472-1935985F6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50776-BE5B-4B27-A576-7DEC48CCD7BC}"/>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4023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C73CF-B086-4B81-BA12-F0C6B80BA2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2BA8-35C7-46F9-B2F4-540F8F261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2E200-8997-4046-BA60-00F4E21D75F9}"/>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932CDAB0-C16A-4252-A66E-0A2B338A9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1B5B-552D-4F6D-BA77-25E14DA4A1E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97895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79272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95107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323850" y="247650"/>
            <a:ext cx="981075" cy="981075"/>
          </a:xfrm>
          <a:prstGeom prst="rect">
            <a:avLst/>
          </a:prstGeom>
        </p:spPr>
      </p:pic>
      <p:sp>
        <p:nvSpPr>
          <p:cNvPr id="2" name="Holder 2"/>
          <p:cNvSpPr>
            <a:spLocks noGrp="1"/>
          </p:cNvSpPr>
          <p:nvPr>
            <p:ph type="ctrTitle"/>
          </p:nvPr>
        </p:nvSpPr>
        <p:spPr>
          <a:xfrm>
            <a:off x="1263651" y="347160"/>
            <a:ext cx="3893185" cy="844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444501" y="5472146"/>
            <a:ext cx="4003675" cy="1104900"/>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11579230" y="6523642"/>
            <a:ext cx="199390" cy="130175"/>
          </a:xfrm>
          <a:prstGeom prst="rect">
            <a:avLst/>
          </a:prstGeom>
        </p:spPr>
        <p:txBody>
          <a:bodyPr lIns="0" tIns="0" rIns="0" bIns="0"/>
          <a:lstStyle>
            <a:lvl1pPr>
              <a:defRPr sz="800" b="0" i="0">
                <a:solidFill>
                  <a:schemeClr val="tx1"/>
                </a:solidFill>
                <a:latin typeface="Calibri"/>
                <a:cs typeface="Calibri"/>
              </a:defRPr>
            </a:lvl1pPr>
          </a:lstStyle>
          <a:p>
            <a:pPr marL="38100">
              <a:lnSpc>
                <a:spcPts val="880"/>
              </a:lnSpc>
            </a:pPr>
            <a:fld id="{81D60167-4931-47E6-BA6A-407CBD079E47}" type="slidenum">
              <a:rPr spc="-25" dirty="0"/>
              <a:t>‹#›</a:t>
            </a:fld>
            <a:endParaRPr spc="-25"/>
          </a:p>
        </p:txBody>
      </p:sp>
      <p:sp>
        <p:nvSpPr>
          <p:cNvPr id="8" name="CaseCode">
            <a:extLst>
              <a:ext uri="{FF2B5EF4-FFF2-40B4-BE49-F238E27FC236}">
                <a16:creationId xmlns:a16="http://schemas.microsoft.com/office/drawing/2014/main" id="{346E6AFE-59FA-4B01-959F-CB665FBBB3A3}"/>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2023 PAFPC Conference</a:t>
            </a:r>
          </a:p>
        </p:txBody>
      </p:sp>
      <p:sp>
        <p:nvSpPr>
          <p:cNvPr id="9" name="Copyright">
            <a:extLst>
              <a:ext uri="{FF2B5EF4-FFF2-40B4-BE49-F238E27FC236}">
                <a16:creationId xmlns:a16="http://schemas.microsoft.com/office/drawing/2014/main" id="{3646A2E8-8910-4FCD-809D-CE99C72793C3}"/>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PDE ESSER Monitoring</a:t>
            </a:r>
          </a:p>
        </p:txBody>
      </p:sp>
      <p:sp>
        <p:nvSpPr>
          <p:cNvPr id="10" name="TextBox 9">
            <a:extLst>
              <a:ext uri="{FF2B5EF4-FFF2-40B4-BE49-F238E27FC236}">
                <a16:creationId xmlns:a16="http://schemas.microsoft.com/office/drawing/2014/main" id="{8BEB4C06-4C7B-4BF8-8D31-768BB7C7AF33}"/>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00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2398394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4A7F-C5E0-4A5E-B14B-5047390AF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B85CA-B61A-4633-B73E-678BAE10A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5F42-6CF8-4BAA-A820-F47BC3EA1C68}"/>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B3B404C3-B040-46AF-957F-120776FBC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99BD7-BECA-4139-9455-6DCBBA2B406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677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97A4-6F20-4986-83C4-FB31C541C6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D4518-7EF3-4A81-A833-CDA0DAD359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3D45E4-6F02-4769-8E40-577AF0B20725}"/>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1A6F87E5-E5D3-44CE-860C-7A6877F1F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5BA-7197-46B4-8BF0-D77F2A26BF8A}"/>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807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922E-AB19-4DA2-AABC-3A5A1CC16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F4C9B-2457-4F8A-BD96-F26E20327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EB131-1DBF-4F80-B552-82FE3EB832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3E3259-6272-4930-9D9E-831E48D05880}"/>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8D310267-FA64-4029-A104-0804FE350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F6736-682A-46A8-BF8B-C81827E5948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409410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7DED-67CF-4FC7-86D2-0D3981B56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E208E-9003-4183-A2E6-71BA76D8B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F6F88-DD4B-4CE9-B3EC-7AE09FA1F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061C5A-42D8-4F55-8BD9-6C0F19B0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67617-1937-4602-AB8C-E68D595CA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3A283-FF93-4A8F-B7DF-DD8287E51EA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8" name="Footer Placeholder 7">
            <a:extLst>
              <a:ext uri="{FF2B5EF4-FFF2-40B4-BE49-F238E27FC236}">
                <a16:creationId xmlns:a16="http://schemas.microsoft.com/office/drawing/2014/main" id="{BDA7B088-580B-4362-AD00-F5452FFE2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9DBE9-9FBF-42E8-888E-C0C327E391AD}"/>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229150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026-6BD5-4FE8-A7F3-BE3F8C89C1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C5BD1-574F-4227-84DE-11BA2905BE6D}"/>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4" name="Footer Placeholder 3">
            <a:extLst>
              <a:ext uri="{FF2B5EF4-FFF2-40B4-BE49-F238E27FC236}">
                <a16:creationId xmlns:a16="http://schemas.microsoft.com/office/drawing/2014/main" id="{A67A9FC9-2305-4B9D-94CB-07FBC533FC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D9D49-C53F-40D6-A70B-6CF0C2711B60}"/>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9330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AE378F-FA9E-4899-BF13-128861A0F1BA}"/>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3" name="Footer Placeholder 2">
            <a:extLst>
              <a:ext uri="{FF2B5EF4-FFF2-40B4-BE49-F238E27FC236}">
                <a16:creationId xmlns:a16="http://schemas.microsoft.com/office/drawing/2014/main" id="{B85C4DED-1856-4AED-836D-963B6DDD79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763453-CCA4-478B-9DD3-7D04A283CB8E}"/>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76407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625A-4287-4D76-9DC6-79B0723CF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4ECF2-52C9-4699-8EE7-236B9E57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B86CB-08C4-47FF-9D58-DB026D5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C74E48-ABF7-448C-91DF-983EFF265D8E}"/>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742D609F-309F-4C86-BEA5-596C28474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0A9B7-5A26-4318-91F1-4BE489C728B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587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BA0-F970-4829-8C79-7DB869EEC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1EB89C-20CD-4A2E-877C-FC7982FE9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8929-5112-4D15-8531-66F8AFFA0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851FB-F3C3-40AC-8CE6-E8DFC34FD52F}"/>
              </a:ext>
            </a:extLst>
          </p:cNvPr>
          <p:cNvSpPr>
            <a:spLocks noGrp="1"/>
          </p:cNvSpPr>
          <p:nvPr>
            <p:ph type="dt" sz="half" idx="10"/>
          </p:nvPr>
        </p:nvSpPr>
        <p:spPr/>
        <p:txBody>
          <a:bodyPr/>
          <a:lstStyle/>
          <a:p>
            <a:fld id="{DEAA2905-6EE9-4DCE-A577-45FF2DAFB208}" type="datetimeFigureOut">
              <a:rPr lang="en-US" smtClean="0"/>
              <a:t>5/24/2023</a:t>
            </a:fld>
            <a:endParaRPr lang="en-US"/>
          </a:p>
        </p:txBody>
      </p:sp>
      <p:sp>
        <p:nvSpPr>
          <p:cNvPr id="6" name="Footer Placeholder 5">
            <a:extLst>
              <a:ext uri="{FF2B5EF4-FFF2-40B4-BE49-F238E27FC236}">
                <a16:creationId xmlns:a16="http://schemas.microsoft.com/office/drawing/2014/main" id="{F0BEB634-11CD-47C6-B933-7BFA4E180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92977-34C0-4D93-A293-7B22167B6249}"/>
              </a:ext>
            </a:extLst>
          </p:cNvPr>
          <p:cNvSpPr>
            <a:spLocks noGrp="1"/>
          </p:cNvSpPr>
          <p:nvPr>
            <p:ph type="sldNum" sz="quarter" idx="12"/>
          </p:nvPr>
        </p:nvSpPr>
        <p:spPr/>
        <p:txBody>
          <a:bodyPr/>
          <a:lstStyle/>
          <a:p>
            <a:fld id="{DA2DB1A3-5E44-46DC-B7F3-B4AFDBB4E882}" type="slidenum">
              <a:rPr lang="en-US" smtClean="0"/>
              <a:t>‹#›</a:t>
            </a:fld>
            <a:endParaRPr lang="en-US"/>
          </a:p>
        </p:txBody>
      </p:sp>
    </p:spTree>
    <p:extLst>
      <p:ext uri="{BB962C8B-B14F-4D97-AF65-F5344CB8AC3E}">
        <p14:creationId xmlns:p14="http://schemas.microsoft.com/office/powerpoint/2010/main" val="115821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35D1E0-8383-4637-B9F7-FA0A5A6C20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6CD4B-DC18-4D11-B253-87EC32900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CCD8C-1A3B-4579-A5EF-7DEF4D206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A2905-6EE9-4DCE-A577-45FF2DAFB208}" type="datetimeFigureOut">
              <a:rPr lang="en-US" smtClean="0"/>
              <a:t>5/24/2023</a:t>
            </a:fld>
            <a:endParaRPr lang="en-US"/>
          </a:p>
        </p:txBody>
      </p:sp>
      <p:sp>
        <p:nvSpPr>
          <p:cNvPr id="5" name="Footer Placeholder 4">
            <a:extLst>
              <a:ext uri="{FF2B5EF4-FFF2-40B4-BE49-F238E27FC236}">
                <a16:creationId xmlns:a16="http://schemas.microsoft.com/office/drawing/2014/main" id="{A4375484-25D7-44E5-9BDC-2CD5B0D38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72C4AB-AB60-4EE4-A493-D1D14A264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DB1A3-5E44-46DC-B7F3-B4AFDBB4E882}" type="slidenum">
              <a:rPr lang="en-US" smtClean="0"/>
              <a:t>‹#›</a:t>
            </a:fld>
            <a:endParaRPr lang="en-US"/>
          </a:p>
        </p:txBody>
      </p:sp>
      <p:pic>
        <p:nvPicPr>
          <p:cNvPr id="7" name="object 3">
            <a:extLst>
              <a:ext uri="{FF2B5EF4-FFF2-40B4-BE49-F238E27FC236}">
                <a16:creationId xmlns:a16="http://schemas.microsoft.com/office/drawing/2014/main" id="{80E6F8A0-D98A-41B5-8CAF-A9F59126E7AC}"/>
              </a:ext>
            </a:extLst>
          </p:cNvPr>
          <p:cNvPicPr/>
          <p:nvPr userDrawn="1"/>
        </p:nvPicPr>
        <p:blipFill>
          <a:blip r:embed="rId17"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Tree>
    <p:extLst>
      <p:ext uri="{BB962C8B-B14F-4D97-AF65-F5344CB8AC3E}">
        <p14:creationId xmlns:p14="http://schemas.microsoft.com/office/powerpoint/2010/main" val="336014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2.sv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emf"/><Relationship Id="rId10" Type="http://schemas.openxmlformats.org/officeDocument/2006/relationships/image" Target="../media/image35.png"/><Relationship Id="rId4" Type="http://schemas.openxmlformats.org/officeDocument/2006/relationships/oleObject" Target="../embeddings/oleObject9.bin"/><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hyperlink" Target="https://www.education.pa.gov/Schools/safeschools/emergencyplanning/COVID-19/ESSERGEERExtra/January2022/Pages/ProcurementThresholdsFedFunds.aspx" TargetMode="External"/><Relationship Id="rId5" Type="http://schemas.openxmlformats.org/officeDocument/2006/relationships/image" Target="../media/image30.emf"/><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3.sv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42.png"/><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5.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10.e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7.sv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9.sv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8.png"/><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sv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50.png"/><Relationship Id="rId5" Type="http://schemas.openxmlformats.org/officeDocument/2006/relationships/image" Target="../media/image10.e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sv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0.emf"/><Relationship Id="rId10" Type="http://schemas.openxmlformats.org/officeDocument/2006/relationships/image" Target="../media/image16.png"/><Relationship Id="rId4" Type="http://schemas.openxmlformats.org/officeDocument/2006/relationships/oleObject" Target="../embeddings/oleObject6.bin"/><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sv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0.emf"/><Relationship Id="rId10" Type="http://schemas.openxmlformats.org/officeDocument/2006/relationships/image" Target="../media/image22.png"/><Relationship Id="rId4" Type="http://schemas.openxmlformats.org/officeDocument/2006/relationships/oleObject" Target="../embeddings/oleObject7.bin"/><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a:lnSpc>
                <a:spcPct val="112000"/>
              </a:lnSpc>
              <a:spcBef>
                <a:spcPts val="100"/>
              </a:spcBef>
            </a:pPr>
            <a:r>
              <a:rPr b="0" spc="-10" dirty="0">
                <a:solidFill>
                  <a:srgbClr val="023E80"/>
                </a:solidFill>
                <a:latin typeface="Calibri Light"/>
                <a:cs typeface="Calibri Light"/>
              </a:rPr>
              <a:t>Commonwealth</a:t>
            </a:r>
            <a:r>
              <a:rPr b="0" spc="-204" dirty="0">
                <a:solidFill>
                  <a:srgbClr val="023E80"/>
                </a:solidFill>
                <a:latin typeface="Calibri Light"/>
                <a:cs typeface="Calibri Light"/>
              </a:rPr>
              <a:t> </a:t>
            </a:r>
            <a:r>
              <a:rPr b="0" spc="45" dirty="0">
                <a:solidFill>
                  <a:srgbClr val="023E80"/>
                </a:solidFill>
                <a:latin typeface="Calibri Light"/>
                <a:cs typeface="Calibri Light"/>
              </a:rPr>
              <a:t>of</a:t>
            </a:r>
            <a:r>
              <a:rPr b="0" spc="-105" dirty="0">
                <a:solidFill>
                  <a:srgbClr val="023E80"/>
                </a:solidFill>
                <a:latin typeface="Calibri Light"/>
                <a:cs typeface="Calibri Light"/>
              </a:rPr>
              <a:t> </a:t>
            </a:r>
            <a:r>
              <a:rPr b="0" spc="-25" dirty="0">
                <a:solidFill>
                  <a:srgbClr val="023E80"/>
                </a:solidFill>
                <a:latin typeface="Calibri Light"/>
                <a:cs typeface="Calibri Light"/>
              </a:rPr>
              <a:t>Pennsylvania </a:t>
            </a:r>
            <a:r>
              <a:rPr b="0" dirty="0">
                <a:solidFill>
                  <a:srgbClr val="023E80"/>
                </a:solidFill>
                <a:latin typeface="Calibri Light"/>
                <a:cs typeface="Calibri Light"/>
              </a:rPr>
              <a:t>Department</a:t>
            </a:r>
            <a:r>
              <a:rPr b="0" spc="-45" dirty="0">
                <a:solidFill>
                  <a:srgbClr val="023E80"/>
                </a:solidFill>
                <a:latin typeface="Calibri Light"/>
                <a:cs typeface="Calibri Light"/>
              </a:rPr>
              <a:t> </a:t>
            </a:r>
            <a:r>
              <a:rPr b="0" dirty="0">
                <a:solidFill>
                  <a:srgbClr val="023E80"/>
                </a:solidFill>
                <a:latin typeface="Calibri Light"/>
                <a:cs typeface="Calibri Light"/>
              </a:rPr>
              <a:t>of</a:t>
            </a:r>
            <a:r>
              <a:rPr b="0" spc="-35" dirty="0">
                <a:solidFill>
                  <a:srgbClr val="023E80"/>
                </a:solidFill>
                <a:latin typeface="Calibri Light"/>
                <a:cs typeface="Calibri Light"/>
              </a:rPr>
              <a:t> </a:t>
            </a:r>
            <a:r>
              <a:rPr b="0" spc="-10" dirty="0">
                <a:solidFill>
                  <a:srgbClr val="023E80"/>
                </a:solidFill>
                <a:latin typeface="Calibri Light"/>
                <a:cs typeface="Calibri Light"/>
              </a:rPr>
              <a:t>Education</a:t>
            </a:r>
          </a:p>
        </p:txBody>
      </p:sp>
      <p:grpSp>
        <p:nvGrpSpPr>
          <p:cNvPr id="3" name="object 3">
            <a:extLst>
              <a:ext uri="{C183D7F6-B498-43B3-948B-1728B52AA6E4}">
                <adec:decorative xmlns:adec="http://schemas.microsoft.com/office/drawing/2017/decorative" val="1"/>
              </a:ext>
            </a:extLst>
          </p:cNvPr>
          <p:cNvGrpSpPr/>
          <p:nvPr/>
        </p:nvGrpSpPr>
        <p:grpSpPr>
          <a:xfrm>
            <a:off x="5724525" y="0"/>
            <a:ext cx="6457950" cy="6858000"/>
            <a:chOff x="5724525" y="0"/>
            <a:chExt cx="6457950" cy="6858000"/>
          </a:xfrm>
        </p:grpSpPr>
        <p:pic>
          <p:nvPicPr>
            <p:cNvPr id="4" name="object 4"/>
            <p:cNvPicPr/>
            <p:nvPr/>
          </p:nvPicPr>
          <p:blipFill>
            <a:blip r:embed="rId3" cstate="print"/>
            <a:stretch>
              <a:fillRect/>
            </a:stretch>
          </p:blipFill>
          <p:spPr>
            <a:xfrm>
              <a:off x="5724525" y="0"/>
              <a:ext cx="6457708" cy="6858000"/>
            </a:xfrm>
            <a:prstGeom prst="rect">
              <a:avLst/>
            </a:prstGeom>
          </p:spPr>
        </p:pic>
        <p:pic>
          <p:nvPicPr>
            <p:cNvPr id="5" name="object 5"/>
            <p:cNvPicPr/>
            <p:nvPr/>
          </p:nvPicPr>
          <p:blipFill>
            <a:blip r:embed="rId4" cstate="print"/>
            <a:stretch>
              <a:fillRect/>
            </a:stretch>
          </p:blipFill>
          <p:spPr>
            <a:xfrm>
              <a:off x="8820150" y="2371725"/>
              <a:ext cx="2114550" cy="2114550"/>
            </a:xfrm>
            <a:prstGeom prst="rect">
              <a:avLst/>
            </a:prstGeom>
          </p:spPr>
        </p:pic>
      </p:grpSp>
      <p:sp>
        <p:nvSpPr>
          <p:cNvPr id="6" name="object 6"/>
          <p:cNvSpPr txBox="1">
            <a:spLocks noGrp="1"/>
          </p:cNvSpPr>
          <p:nvPr>
            <p:ph type="subTitle" idx="4"/>
          </p:nvPr>
        </p:nvSpPr>
        <p:spPr>
          <a:xfrm>
            <a:off x="304800" y="3429000"/>
            <a:ext cx="5591175" cy="1453539"/>
          </a:xfrm>
          <a:prstGeom prst="rect">
            <a:avLst/>
          </a:prstGeom>
        </p:spPr>
        <p:txBody>
          <a:bodyPr vert="horz" wrap="square" lIns="0" tIns="12700" rIns="0" bIns="0" rtlCol="0">
            <a:spAutoFit/>
          </a:bodyPr>
          <a:lstStyle/>
          <a:p>
            <a:pPr marL="0" marR="5080" indent="0">
              <a:lnSpc>
                <a:spcPct val="112000"/>
              </a:lnSpc>
              <a:spcBef>
                <a:spcPts val="100"/>
              </a:spcBef>
              <a:buNone/>
            </a:pPr>
            <a:r>
              <a:rPr lang="en-US" sz="3200" b="1">
                <a:latin typeface="Open Sans" panose="020B0606030504020204" pitchFamily="34" charset="0"/>
                <a:ea typeface="Open Sans" panose="020B0606030504020204" pitchFamily="34" charset="0"/>
                <a:cs typeface="Open Sans" panose="020B0606030504020204" pitchFamily="34" charset="0"/>
              </a:rPr>
              <a:t>Top 10 ESSER Monitoring Observations</a:t>
            </a:r>
          </a:p>
          <a:p>
            <a:pPr marL="0" marR="5080" indent="0">
              <a:lnSpc>
                <a:spcPct val="112000"/>
              </a:lnSpc>
              <a:spcBef>
                <a:spcPts val="100"/>
              </a:spcBef>
              <a:buNone/>
            </a:pPr>
            <a:r>
              <a:rPr lang="en-US"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2023 PAFPC Conference</a:t>
            </a:r>
            <a:endParaRPr sz="20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76559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the Top 10 Most Common ESSER Observations?</a:t>
            </a:r>
          </a:p>
        </p:txBody>
      </p:sp>
    </p:spTree>
    <p:extLst>
      <p:ext uri="{BB962C8B-B14F-4D97-AF65-F5344CB8AC3E}">
        <p14:creationId xmlns:p14="http://schemas.microsoft.com/office/powerpoint/2010/main" val="306504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2BB76D-CFBB-4AB9-A5A0-132CA5EA3C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371522"/>
            <a:ext cx="5354106" cy="315453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Competitive Procurement (Services)</a:t>
            </a:r>
          </a:p>
        </p:txBody>
      </p:sp>
      <p:sp>
        <p:nvSpPr>
          <p:cNvPr id="7" name="Freeform 11" descr="Role play quote: &quot;We see that you contracted with White Sweater Services. Can you provide support for your competitive proces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Oh, we didn’t compete that contract, but they had the best Sweater Services around!&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We see that you contracted with White Sweater Services. Can you provide support for your competitive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Oh, we didn’t compete that contract, but they had the best Sweater Services around!</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 uri="{C183D7F6-B498-43B3-948B-1728B52AA6E4}">
                <adec:decorative xmlns:adec="http://schemas.microsoft.com/office/drawing/2017/decorative" val="0"/>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10.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(Services)</a:t>
            </a:r>
          </a:p>
        </p:txBody>
      </p:sp>
      <p:sp>
        <p:nvSpPr>
          <p:cNvPr id="24" name="Rectangle 23">
            <a:extLst>
              <a:ext uri="{FF2B5EF4-FFF2-40B4-BE49-F238E27FC236}">
                <a16:creationId xmlns:a16="http://schemas.microsoft.com/office/drawing/2014/main" id="{FC693F1A-74ED-46C2-BD99-93290000F984}"/>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demonstrate competitive procurement of service contracts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 name="TextBox 1">
            <a:extLst>
              <a:ext uri="{FF2B5EF4-FFF2-40B4-BE49-F238E27FC236}">
                <a16:creationId xmlns:a16="http://schemas.microsoft.com/office/drawing/2014/main" id="{6024395D-8D28-43CE-A2B6-3A0B30175B68}"/>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Competitive Procurement of Services can be found at 2 CFR 200.318.">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200.318</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competitive procurement of services: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of Service: The Subrecipient must ensure that bids are publicly solicited, contracts are awarded to the responsible bidder lowest in price, and that a cost price analysis is conducted for all contracts over $250,000.">
            <a:extLst>
              <a:ext uri="{FF2B5EF4-FFF2-40B4-BE49-F238E27FC236}">
                <a16:creationId xmlns:a16="http://schemas.microsoft.com/office/drawing/2014/main" id="{491BDE72-4EA8-45B1-A4C4-E994D6D101F6}"/>
              </a:ext>
            </a:extLst>
          </p:cNvPr>
          <p:cNvGrpSpPr/>
          <p:nvPr/>
        </p:nvGrpSpPr>
        <p:grpSpPr>
          <a:xfrm>
            <a:off x="6594807" y="4032253"/>
            <a:ext cx="4952597" cy="2323713"/>
            <a:chOff x="6662872" y="3392729"/>
            <a:chExt cx="4952597" cy="232371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3237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bids are publicly solicited, contracts are awarded to the responsible bidder lowest in price, and that a cost price analysis is conducted for all contracts over $250,000.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9783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oon 15">
            <a:extLst>
              <a:ext uri="{FF2B5EF4-FFF2-40B4-BE49-F238E27FC236}">
                <a16:creationId xmlns:a16="http://schemas.microsoft.com/office/drawing/2014/main" id="{5EB4C55F-7FFB-4711-8BE6-C06DBBD4B52B}"/>
              </a:ext>
              <a:ext uri="{C183D7F6-B498-43B3-948B-1728B52AA6E4}">
                <adec:decorative xmlns:adec="http://schemas.microsoft.com/office/drawing/2017/decorative" val="1"/>
              </a:ext>
            </a:extLst>
          </p:cNvPr>
          <p:cNvSpPr/>
          <p:nvPr/>
        </p:nvSpPr>
        <p:spPr>
          <a:xfrm rot="19492293">
            <a:off x="2535466" y="3699301"/>
            <a:ext cx="1112135"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6" name="Title 65">
            <a:extLst>
              <a:ext uri="{FF2B5EF4-FFF2-40B4-BE49-F238E27FC236}">
                <a16:creationId xmlns:a16="http://schemas.microsoft.com/office/drawing/2014/main" id="{EDB09F3C-B2A9-49DB-A249-8C7433634968}"/>
              </a:ext>
            </a:extLst>
          </p:cNvPr>
          <p:cNvSpPr>
            <a:spLocks noGrp="1"/>
          </p:cNvSpPr>
          <p:nvPr>
            <p:ph type="title" idx="4294967295"/>
          </p:nvPr>
        </p:nvSpPr>
        <p:spPr>
          <a:xfrm>
            <a:off x="346614" y="224057"/>
            <a:ext cx="9924448"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libri"/>
                <a:ea typeface="+mn-ea"/>
                <a:cs typeface="Calibri"/>
              </a:rPr>
              <a:t>2 CFR § 200.320 Methods of procurement to be followed.</a:t>
            </a:r>
            <a:endParaRPr kumimoji="0" lang="en-US" sz="3200" b="0" i="0" u="none" strike="noStrike" kern="1200" cap="none" spc="0" normalizeH="0" baseline="0" noProof="0" dirty="0">
              <a:ln w="0"/>
              <a:solidFill>
                <a:schemeClr val="tx1"/>
              </a:solidFill>
              <a:effectLst>
                <a:outerShdw blurRad="38100" dist="19050" dir="2700000" algn="tl" rotWithShape="0">
                  <a:prstClr val="black">
                    <a:alpha val="40000"/>
                  </a:prstClr>
                </a:outerShdw>
              </a:effectLst>
              <a:uLnTx/>
              <a:uFillTx/>
              <a:latin typeface="Calibri"/>
              <a:ea typeface="Verdana" panose="020B0604030504040204" pitchFamily="34" charset="0"/>
              <a:cs typeface="Calibri"/>
            </a:endParaRPr>
          </a:p>
        </p:txBody>
      </p:sp>
      <p:sp>
        <p:nvSpPr>
          <p:cNvPr id="34" name="TextBox 33">
            <a:extLst>
              <a:ext uri="{FF2B5EF4-FFF2-40B4-BE49-F238E27FC236}">
                <a16:creationId xmlns:a16="http://schemas.microsoft.com/office/drawing/2014/main" id="{9F64ED47-10D6-4FA0-9D73-4B0F7030436D}"/>
              </a:ext>
            </a:extLst>
          </p:cNvPr>
          <p:cNvSpPr txBox="1"/>
          <p:nvPr/>
        </p:nvSpPr>
        <p:spPr>
          <a:xfrm>
            <a:off x="346614" y="919666"/>
            <a:ext cx="2251052" cy="923330"/>
          </a:xfrm>
          <a:prstGeom prst="rect">
            <a:avLst/>
          </a:prstGeom>
          <a:noFill/>
        </p:spPr>
        <p:txBody>
          <a:bodyPr wrap="square">
            <a:spAutoFit/>
          </a:bodyPr>
          <a:lstStyle/>
          <a:p>
            <a:r>
              <a:rPr lang="en-US" sz="1800" b="1">
                <a:latin typeface="+mj-lt"/>
                <a:ea typeface="Chronicle Display Light" charset="0"/>
                <a:cs typeface="Chronicle Display Light" charset="0"/>
              </a:rPr>
              <a:t>Requirements for Procurement of </a:t>
            </a:r>
            <a:r>
              <a:rPr lang="en-US" sz="1800" b="1" i="1" u="sng">
                <a:latin typeface="+mj-lt"/>
                <a:ea typeface="Chronicle Display Light" charset="0"/>
                <a:cs typeface="Chronicle Display Light" charset="0"/>
              </a:rPr>
              <a:t>Services</a:t>
            </a:r>
            <a:endParaRPr lang="en-US" i="1" u="sng"/>
          </a:p>
        </p:txBody>
      </p:sp>
      <p:sp>
        <p:nvSpPr>
          <p:cNvPr id="61" name="Rectangle 60">
            <a:extLst>
              <a:ext uri="{FF2B5EF4-FFF2-40B4-BE49-F238E27FC236}">
                <a16:creationId xmlns:a16="http://schemas.microsoft.com/office/drawing/2014/main" id="{D41441D2-2AE6-489F-8E2C-9B95A7345B7F}"/>
              </a:ext>
              <a:ext uri="{C183D7F6-B498-43B3-948B-1728B52AA6E4}">
                <adec:decorative xmlns:adec="http://schemas.microsoft.com/office/drawing/2017/decorative" val="0"/>
              </a:ext>
            </a:extLst>
          </p:cNvPr>
          <p:cNvSpPr/>
          <p:nvPr/>
        </p:nvSpPr>
        <p:spPr>
          <a:xfrm>
            <a:off x="2597666" y="4143573"/>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1.</a:t>
            </a:r>
          </a:p>
        </p:txBody>
      </p:sp>
      <p:sp>
        <p:nvSpPr>
          <p:cNvPr id="13" name="Oval 12" descr="1st Procurement Threshold - Micro Purchases: &#10;- Up to $10,000&#10;- No Quotations&#10;- Equitable distribution">
            <a:extLst>
              <a:ext uri="{FF2B5EF4-FFF2-40B4-BE49-F238E27FC236}">
                <a16:creationId xmlns:a16="http://schemas.microsoft.com/office/drawing/2014/main" id="{EADBC3A6-CA05-4F33-982B-B94841053F95}"/>
              </a:ext>
            </a:extLst>
          </p:cNvPr>
          <p:cNvSpPr/>
          <p:nvPr/>
        </p:nvSpPr>
        <p:spPr>
          <a:xfrm rot="19744224">
            <a:off x="2967692" y="4226155"/>
            <a:ext cx="1114715" cy="1701937"/>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7" name="Moon 16">
            <a:extLst>
              <a:ext uri="{FF2B5EF4-FFF2-40B4-BE49-F238E27FC236}">
                <a16:creationId xmlns:a16="http://schemas.microsoft.com/office/drawing/2014/main" id="{C6C3C205-B607-45ED-9A94-8EC4B1AD7F7A}"/>
              </a:ext>
              <a:ext uri="{C183D7F6-B498-43B3-948B-1728B52AA6E4}">
                <adec:decorative xmlns:adec="http://schemas.microsoft.com/office/drawing/2017/decorative" val="1"/>
              </a:ext>
            </a:extLst>
          </p:cNvPr>
          <p:cNvSpPr/>
          <p:nvPr/>
        </p:nvSpPr>
        <p:spPr>
          <a:xfrm rot="20182748">
            <a:off x="3174312" y="1850782"/>
            <a:ext cx="1053069" cy="1730674"/>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6551A7CE-BE9F-4A5D-8E35-9801D8CF5D7B}"/>
              </a:ext>
              <a:ext uri="{C183D7F6-B498-43B3-948B-1728B52AA6E4}">
                <adec:decorative xmlns:adec="http://schemas.microsoft.com/office/drawing/2017/decorative" val="0"/>
              </a:ext>
            </a:extLst>
          </p:cNvPr>
          <p:cNvSpPr/>
          <p:nvPr/>
        </p:nvSpPr>
        <p:spPr>
          <a:xfrm>
            <a:off x="3207285" y="2164819"/>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2.</a:t>
            </a:r>
          </a:p>
        </p:txBody>
      </p:sp>
      <p:sp>
        <p:nvSpPr>
          <p:cNvPr id="5" name="Oval 4" descr="2nd Procurement Threshold - Small Purchases:&#10;- Up to $250,000&#10;- Rate quotes&#10;- Competitive Analysis">
            <a:extLst>
              <a:ext uri="{FF2B5EF4-FFF2-40B4-BE49-F238E27FC236}">
                <a16:creationId xmlns:a16="http://schemas.microsoft.com/office/drawing/2014/main" id="{41A4F7EC-335C-4918-AC8B-20F21AB6646F}"/>
              </a:ext>
            </a:extLst>
          </p:cNvPr>
          <p:cNvSpPr/>
          <p:nvPr/>
        </p:nvSpPr>
        <p:spPr>
          <a:xfrm rot="19744224">
            <a:off x="3480353" y="2332290"/>
            <a:ext cx="1284644" cy="1884235"/>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19" name="Moon 18">
            <a:extLst>
              <a:ext uri="{FF2B5EF4-FFF2-40B4-BE49-F238E27FC236}">
                <a16:creationId xmlns:a16="http://schemas.microsoft.com/office/drawing/2014/main" id="{20C1632D-1BCB-4A68-B2C3-52B6FD27E78F}"/>
              </a:ext>
              <a:ext uri="{C183D7F6-B498-43B3-948B-1728B52AA6E4}">
                <adec:decorative xmlns:adec="http://schemas.microsoft.com/office/drawing/2017/decorative" val="1"/>
              </a:ext>
            </a:extLst>
          </p:cNvPr>
          <p:cNvSpPr/>
          <p:nvPr/>
        </p:nvSpPr>
        <p:spPr>
          <a:xfrm rot="20279837">
            <a:off x="4495770" y="1047406"/>
            <a:ext cx="807680" cy="1181952"/>
          </a:xfrm>
          <a:prstGeom prst="moon">
            <a:avLst>
              <a:gd name="adj" fmla="val 705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0" name="Moon 19">
            <a:extLst>
              <a:ext uri="{FF2B5EF4-FFF2-40B4-BE49-F238E27FC236}">
                <a16:creationId xmlns:a16="http://schemas.microsoft.com/office/drawing/2014/main" id="{979A0ABF-1C0B-449B-B171-48F46BE711DA}"/>
              </a:ext>
              <a:ext uri="{C183D7F6-B498-43B3-948B-1728B52AA6E4}">
                <adec:decorative xmlns:adec="http://schemas.microsoft.com/office/drawing/2017/decorative" val="1"/>
              </a:ext>
            </a:extLst>
          </p:cNvPr>
          <p:cNvSpPr/>
          <p:nvPr/>
        </p:nvSpPr>
        <p:spPr>
          <a:xfrm rot="8992471">
            <a:off x="6131190" y="1096153"/>
            <a:ext cx="933059" cy="1268593"/>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AA35575B-8A53-4B67-BA68-69F67A3BF7C2}"/>
              </a:ext>
            </a:extLst>
          </p:cNvPr>
          <p:cNvSpPr/>
          <p:nvPr/>
        </p:nvSpPr>
        <p:spPr>
          <a:xfrm>
            <a:off x="4589790" y="1173861"/>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3.</a:t>
            </a:r>
          </a:p>
        </p:txBody>
      </p:sp>
      <p:sp>
        <p:nvSpPr>
          <p:cNvPr id="14" name="Oval 13" descr="3rd Procurement Threshold - Sealed Bids:&#10;- Greater then $250,000&#10;- Construction projects&#10;- Price is a major factor&#10;- 3 to 5 rate quotes&#10;- Formal Advertising">
            <a:extLst>
              <a:ext uri="{FF2B5EF4-FFF2-40B4-BE49-F238E27FC236}">
                <a16:creationId xmlns:a16="http://schemas.microsoft.com/office/drawing/2014/main" id="{CA002FA6-A5AE-4EE9-AF9C-FD39FB8FC945}"/>
              </a:ext>
            </a:extLst>
          </p:cNvPr>
          <p:cNvSpPr/>
          <p:nvPr/>
        </p:nvSpPr>
        <p:spPr>
          <a:xfrm rot="19744224">
            <a:off x="4740170" y="1419275"/>
            <a:ext cx="1153446" cy="1836678"/>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1" name="Moon 20">
            <a:extLst>
              <a:ext uri="{FF2B5EF4-FFF2-40B4-BE49-F238E27FC236}">
                <a16:creationId xmlns:a16="http://schemas.microsoft.com/office/drawing/2014/main" id="{A6CC1A86-AC5B-4820-8B8A-E9EBEBAB9CBD}"/>
              </a:ext>
              <a:ext uri="{C183D7F6-B498-43B3-948B-1728B52AA6E4}">
                <adec:decorative xmlns:adec="http://schemas.microsoft.com/office/drawing/2017/decorative" val="1"/>
              </a:ext>
            </a:extLst>
          </p:cNvPr>
          <p:cNvSpPr/>
          <p:nvPr/>
        </p:nvSpPr>
        <p:spPr>
          <a:xfrm rot="10262960">
            <a:off x="8115259" y="2069913"/>
            <a:ext cx="965130" cy="1536537"/>
          </a:xfrm>
          <a:prstGeom prst="moon">
            <a:avLst>
              <a:gd name="adj" fmla="val 5886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6F857F94-2D2B-4E0F-81D4-55112D49745B}"/>
              </a:ext>
            </a:extLst>
          </p:cNvPr>
          <p:cNvSpPr/>
          <p:nvPr/>
        </p:nvSpPr>
        <p:spPr>
          <a:xfrm>
            <a:off x="6393605" y="1237767"/>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4.</a:t>
            </a:r>
          </a:p>
        </p:txBody>
      </p:sp>
      <p:sp>
        <p:nvSpPr>
          <p:cNvPr id="12" name="Oval 11" descr="4th Procurement Threshold - Competitive Proposals:&#10;- Greater than $250,000&#10;- Fixed price or cost reimbursement &#10;- Request for Proposal with evaluation&#10;- Publicize">
            <a:extLst>
              <a:ext uri="{FF2B5EF4-FFF2-40B4-BE49-F238E27FC236}">
                <a16:creationId xmlns:a16="http://schemas.microsoft.com/office/drawing/2014/main" id="{CD224A3F-BFCB-4554-815F-31A7477E5F15}"/>
              </a:ext>
            </a:extLst>
          </p:cNvPr>
          <p:cNvSpPr/>
          <p:nvPr/>
        </p:nvSpPr>
        <p:spPr>
          <a:xfrm rot="19744224">
            <a:off x="6430694" y="1529536"/>
            <a:ext cx="1125142" cy="1613640"/>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958A8751-004F-432F-A40A-1FC7535707EB}"/>
              </a:ext>
            </a:extLst>
          </p:cNvPr>
          <p:cNvSpPr/>
          <p:nvPr/>
        </p:nvSpPr>
        <p:spPr>
          <a:xfrm>
            <a:off x="8445588" y="2300332"/>
            <a:ext cx="460383"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0160">
                  <a:solidFill>
                    <a:srgbClr val="B74919"/>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rPr>
              <a:t>5.</a:t>
            </a:r>
          </a:p>
        </p:txBody>
      </p:sp>
      <p:sp>
        <p:nvSpPr>
          <p:cNvPr id="15" name="Oval 14" descr="5th Procurement Method - Sole Source:&#10;- Less than the micro purchase threshold&#10;- only available from one source&#10;- Public exigency&#10;- Authorized by Federal awarding agency or pass-through&#10;- Competition is determined inadequate">
            <a:extLst>
              <a:ext uri="{FF2B5EF4-FFF2-40B4-BE49-F238E27FC236}">
                <a16:creationId xmlns:a16="http://schemas.microsoft.com/office/drawing/2014/main" id="{5DB9A382-DEBA-44BD-A545-5C48E9737E04}"/>
              </a:ext>
            </a:extLst>
          </p:cNvPr>
          <p:cNvSpPr/>
          <p:nvPr/>
        </p:nvSpPr>
        <p:spPr>
          <a:xfrm rot="19744224">
            <a:off x="8214543" y="2612549"/>
            <a:ext cx="1077128" cy="1764659"/>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B9007207-5733-4E67-93EE-D41DDAF66491}"/>
              </a:ext>
              <a:ext uri="{C183D7F6-B498-43B3-948B-1728B52AA6E4}">
                <adec:decorative xmlns:adec="http://schemas.microsoft.com/office/drawing/2017/decorative" val="1"/>
              </a:ext>
            </a:extLst>
          </p:cNvPr>
          <p:cNvSpPr/>
          <p:nvPr/>
        </p:nvSpPr>
        <p:spPr>
          <a:xfrm>
            <a:off x="3474908" y="3020422"/>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Small Purchases</a:t>
            </a:r>
          </a:p>
        </p:txBody>
      </p:sp>
      <p:sp>
        <p:nvSpPr>
          <p:cNvPr id="31" name="Rectangle 30">
            <a:extLst>
              <a:ext uri="{FF2B5EF4-FFF2-40B4-BE49-F238E27FC236}">
                <a16:creationId xmlns:a16="http://schemas.microsoft.com/office/drawing/2014/main" id="{6339DEB5-7864-4190-B389-4D5704D6AD28}"/>
              </a:ext>
              <a:ext uri="{C183D7F6-B498-43B3-948B-1728B52AA6E4}">
                <adec:decorative xmlns:adec="http://schemas.microsoft.com/office/drawing/2017/decorative" val="1"/>
              </a:ext>
            </a:extLst>
          </p:cNvPr>
          <p:cNvSpPr/>
          <p:nvPr/>
        </p:nvSpPr>
        <p:spPr>
          <a:xfrm>
            <a:off x="8080570" y="3332581"/>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Sole Source</a:t>
            </a:r>
          </a:p>
        </p:txBody>
      </p:sp>
      <p:sp>
        <p:nvSpPr>
          <p:cNvPr id="29" name="Rectangle 28">
            <a:extLst>
              <a:ext uri="{FF2B5EF4-FFF2-40B4-BE49-F238E27FC236}">
                <a16:creationId xmlns:a16="http://schemas.microsoft.com/office/drawing/2014/main" id="{7307EFCB-B95C-448C-8327-FFC5F67D53D4}"/>
              </a:ext>
              <a:ext uri="{C183D7F6-B498-43B3-948B-1728B52AA6E4}">
                <adec:decorative xmlns:adec="http://schemas.microsoft.com/office/drawing/2017/decorative" val="1"/>
              </a:ext>
            </a:extLst>
          </p:cNvPr>
          <p:cNvSpPr/>
          <p:nvPr/>
        </p:nvSpPr>
        <p:spPr>
          <a:xfrm>
            <a:off x="2852514" y="4736888"/>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Micro Purchases</a:t>
            </a:r>
          </a:p>
        </p:txBody>
      </p:sp>
      <p:sp>
        <p:nvSpPr>
          <p:cNvPr id="32" name="Rectangle 31">
            <a:extLst>
              <a:ext uri="{FF2B5EF4-FFF2-40B4-BE49-F238E27FC236}">
                <a16:creationId xmlns:a16="http://schemas.microsoft.com/office/drawing/2014/main" id="{4B2140EE-C283-4592-9781-12C95ECF2CCC}"/>
              </a:ext>
              <a:ext uri="{C183D7F6-B498-43B3-948B-1728B52AA6E4}">
                <adec:decorative xmlns:adec="http://schemas.microsoft.com/office/drawing/2017/decorative" val="1"/>
              </a:ext>
            </a:extLst>
          </p:cNvPr>
          <p:cNvSpPr/>
          <p:nvPr/>
        </p:nvSpPr>
        <p:spPr>
          <a:xfrm>
            <a:off x="6320728" y="2053276"/>
            <a:ext cx="134507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Competitive Proposals</a:t>
            </a:r>
          </a:p>
        </p:txBody>
      </p:sp>
      <p:sp>
        <p:nvSpPr>
          <p:cNvPr id="33" name="Rectangle 32">
            <a:extLst>
              <a:ext uri="{FF2B5EF4-FFF2-40B4-BE49-F238E27FC236}">
                <a16:creationId xmlns:a16="http://schemas.microsoft.com/office/drawing/2014/main" id="{06876111-058B-4F86-B9B6-6135A6117B91}"/>
              </a:ext>
              <a:ext uri="{C183D7F6-B498-43B3-948B-1728B52AA6E4}">
                <adec:decorative xmlns:adec="http://schemas.microsoft.com/office/drawing/2017/decorative" val="1"/>
              </a:ext>
            </a:extLst>
          </p:cNvPr>
          <p:cNvSpPr/>
          <p:nvPr/>
        </p:nvSpPr>
        <p:spPr>
          <a:xfrm>
            <a:off x="4662902" y="2237423"/>
            <a:ext cx="1345073" cy="30777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rPr>
              <a:t>Sealed Bids</a:t>
            </a:r>
          </a:p>
        </p:txBody>
      </p:sp>
      <p:sp>
        <p:nvSpPr>
          <p:cNvPr id="36" name="TextBox 35">
            <a:extLst>
              <a:ext uri="{FF2B5EF4-FFF2-40B4-BE49-F238E27FC236}">
                <a16:creationId xmlns:a16="http://schemas.microsoft.com/office/drawing/2014/main" id="{F318105D-C275-4011-A024-B9FB64899EDE}"/>
              </a:ext>
              <a:ext uri="{C183D7F6-B498-43B3-948B-1728B52AA6E4}">
                <adec:decorative xmlns:adec="http://schemas.microsoft.com/office/drawing/2017/decorative" val="1"/>
              </a:ext>
            </a:extLst>
          </p:cNvPr>
          <p:cNvSpPr txBox="1"/>
          <p:nvPr/>
        </p:nvSpPr>
        <p:spPr>
          <a:xfrm>
            <a:off x="2171371" y="5884055"/>
            <a:ext cx="1790271" cy="5854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$10,000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No quotations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Equitable distribution</a:t>
            </a:r>
          </a:p>
        </p:txBody>
      </p:sp>
      <p:sp>
        <p:nvSpPr>
          <p:cNvPr id="37" name="TextBox 36">
            <a:extLst>
              <a:ext uri="{FF2B5EF4-FFF2-40B4-BE49-F238E27FC236}">
                <a16:creationId xmlns:a16="http://schemas.microsoft.com/office/drawing/2014/main" id="{E7F775D1-C4DA-4F11-83C2-272D11269480}"/>
              </a:ext>
              <a:ext uri="{C183D7F6-B498-43B3-948B-1728B52AA6E4}">
                <adec:decorative xmlns:adec="http://schemas.microsoft.com/office/drawing/2017/decorative" val="1"/>
              </a:ext>
            </a:extLst>
          </p:cNvPr>
          <p:cNvSpPr txBox="1"/>
          <p:nvPr/>
        </p:nvSpPr>
        <p:spPr>
          <a:xfrm>
            <a:off x="3961642" y="4182057"/>
            <a:ext cx="1483344" cy="7386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Up to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Rate quotes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Competitive analysis</a:t>
            </a:r>
          </a:p>
        </p:txBody>
      </p:sp>
      <p:sp>
        <p:nvSpPr>
          <p:cNvPr id="38" name="TextBox 37">
            <a:extLst>
              <a:ext uri="{FF2B5EF4-FFF2-40B4-BE49-F238E27FC236}">
                <a16:creationId xmlns:a16="http://schemas.microsoft.com/office/drawing/2014/main" id="{124A20A7-E9FB-4FC1-8CBA-EC528C8C64EE}"/>
              </a:ext>
              <a:ext uri="{C183D7F6-B498-43B3-948B-1728B52AA6E4}">
                <adec:decorative xmlns:adec="http://schemas.microsoft.com/office/drawing/2017/decorative" val="1"/>
              </a:ext>
            </a:extLst>
          </p:cNvPr>
          <p:cNvSpPr txBox="1"/>
          <p:nvPr/>
        </p:nvSpPr>
        <p:spPr>
          <a:xfrm>
            <a:off x="5376579" y="3188775"/>
            <a:ext cx="1603750" cy="154657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Construction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Price is a major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3 to 5 rate quotes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Formal Advertising</a:t>
            </a:r>
          </a:p>
        </p:txBody>
      </p:sp>
      <p:sp>
        <p:nvSpPr>
          <p:cNvPr id="39" name="TextBox 38">
            <a:extLst>
              <a:ext uri="{FF2B5EF4-FFF2-40B4-BE49-F238E27FC236}">
                <a16:creationId xmlns:a16="http://schemas.microsoft.com/office/drawing/2014/main" id="{82281DFC-CA26-4FDC-9631-A5F2B75AE68C}"/>
              </a:ext>
              <a:ext uri="{C183D7F6-B498-43B3-948B-1728B52AA6E4}">
                <adec:decorative xmlns:adec="http://schemas.microsoft.com/office/drawing/2017/decorative" val="1"/>
              </a:ext>
            </a:extLst>
          </p:cNvPr>
          <p:cNvSpPr txBox="1"/>
          <p:nvPr/>
        </p:nvSpPr>
        <p:spPr>
          <a:xfrm>
            <a:off x="6833173" y="3055386"/>
            <a:ext cx="1483344"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Greater than $250,000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Fixed price or cost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Request for proposal with evaluation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Publicize</a:t>
            </a:r>
          </a:p>
        </p:txBody>
      </p:sp>
      <p:sp>
        <p:nvSpPr>
          <p:cNvPr id="40" name="TextBox 39">
            <a:extLst>
              <a:ext uri="{FF2B5EF4-FFF2-40B4-BE49-F238E27FC236}">
                <a16:creationId xmlns:a16="http://schemas.microsoft.com/office/drawing/2014/main" id="{1CB498D9-9A8B-4FD2-AAC6-1619B332DA03}"/>
              </a:ext>
              <a:ext uri="{C183D7F6-B498-43B3-948B-1728B52AA6E4}">
                <adec:decorative xmlns:adec="http://schemas.microsoft.com/office/drawing/2017/decorative" val="1"/>
              </a:ext>
            </a:extLst>
          </p:cNvPr>
          <p:cNvSpPr txBox="1"/>
          <p:nvPr/>
        </p:nvSpPr>
        <p:spPr>
          <a:xfrm>
            <a:off x="8867561" y="4414278"/>
            <a:ext cx="2233780" cy="17081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Less than the micro purchase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Only available from one source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Public exigency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a:solidFill>
                  <a:prstClr val="black"/>
                </a:solidFill>
                <a:latin typeface="Verdana" panose="020B0604030504040204" pitchFamily="34" charset="0"/>
                <a:ea typeface="Verdana" panose="020B0604030504040204" pitchFamily="34" charset="0"/>
              </a:rPr>
              <a:t>Authorized by Federal awarding agency or pass-through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rPr>
              <a:t>Competition </a:t>
            </a:r>
            <a:r>
              <a:rPr lang="en-US" sz="1050">
                <a:solidFill>
                  <a:prstClr val="black"/>
                </a:solidFill>
                <a:latin typeface="Verdana" panose="020B0604030504040204" pitchFamily="34" charset="0"/>
                <a:ea typeface="Verdana" panose="020B0604030504040204" pitchFamily="34" charset="0"/>
              </a:rPr>
              <a:t>is determined to be inadequate.</a:t>
            </a:r>
            <a:endParaRPr kumimoji="0" lang="en-US"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8" name="Oval 27" descr="A. Documented Policies&#10;B. Necessary&#10;C. Full &amp; Open Competition&#10;D. Conflict of Interest&#10;E. Documentation&#10;E1. Cost &amp; Price Analysis&#10;E2. Vendor Selection">
            <a:extLst>
              <a:ext uri="{FF2B5EF4-FFF2-40B4-BE49-F238E27FC236}">
                <a16:creationId xmlns:a16="http://schemas.microsoft.com/office/drawing/2014/main" id="{CF747A50-8B31-475F-B06F-4C5529A25282}"/>
              </a:ext>
            </a:extLst>
          </p:cNvPr>
          <p:cNvSpPr/>
          <p:nvPr/>
        </p:nvSpPr>
        <p:spPr>
          <a:xfrm rot="15576627">
            <a:off x="5859781" y="4152015"/>
            <a:ext cx="1834571" cy="3056306"/>
          </a:xfrm>
          <a:prstGeom prst="ellipse">
            <a:avLst/>
          </a:prstGeom>
          <a:gradFill>
            <a:gsLst>
              <a:gs pos="21000">
                <a:schemeClr val="accent6">
                  <a:lumMod val="75000"/>
                </a:schemeClr>
              </a:gs>
              <a:gs pos="0">
                <a:schemeClr val="accent6">
                  <a:lumMod val="75000"/>
                </a:schemeClr>
              </a:gs>
              <a:gs pos="52000">
                <a:schemeClr val="accent6">
                  <a:lumMod val="60000"/>
                </a:schemeClr>
              </a:gs>
            </a:gsLst>
            <a:path path="circle">
              <a:fillToRect l="50000" t="50000" r="50000" b="5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BF3E819-8866-4E72-BFB3-F9A3FC9451E0}"/>
              </a:ext>
              <a:ext uri="{C183D7F6-B498-43B3-948B-1728B52AA6E4}">
                <adec:decorative xmlns:adec="http://schemas.microsoft.com/office/drawing/2017/decorative" val="1"/>
              </a:ext>
            </a:extLst>
          </p:cNvPr>
          <p:cNvSpPr txBox="1"/>
          <p:nvPr/>
        </p:nvSpPr>
        <p:spPr>
          <a:xfrm>
            <a:off x="5931258" y="5020068"/>
            <a:ext cx="1845459" cy="1200329"/>
          </a:xfrm>
          <a:prstGeom prst="rect">
            <a:avLst/>
          </a:prstGeom>
          <a:noFill/>
        </p:spPr>
        <p:txBody>
          <a:bodyPr wrap="square" rtlCol="0">
            <a:spAutoFit/>
          </a:bodyPr>
          <a:lstStyle/>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Documented Policies</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Necessary</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Full &amp; Open Competition</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Conflict of Interest</a:t>
            </a:r>
          </a:p>
          <a:p>
            <a:pPr marL="228600"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Documentation</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Cost &amp; Price Analysis</a:t>
            </a:r>
          </a:p>
          <a:p>
            <a:pPr marL="685800" lvl="1" indent="-228600">
              <a:buAutoNum type="alphaUcPeriod"/>
            </a:pPr>
            <a:r>
              <a:rPr lang="en-US" sz="900" dirty="0">
                <a:ln w="0"/>
                <a:solidFill>
                  <a:prstClr val="white"/>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rPr>
              <a:t>Vendor Selection</a:t>
            </a:r>
          </a:p>
        </p:txBody>
      </p:sp>
    </p:spTree>
    <p:extLst>
      <p:ext uri="{BB962C8B-B14F-4D97-AF65-F5344CB8AC3E}">
        <p14:creationId xmlns:p14="http://schemas.microsoft.com/office/powerpoint/2010/main" val="16435452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 Bad Proof of Payment</a:t>
            </a:r>
          </a:p>
        </p:txBody>
      </p:sp>
      <p:sp>
        <p:nvSpPr>
          <p:cNvPr id="7" name="Freeform 11" descr="Role play quote: &quot;Can you provide proof of payment that has been verified by a third party, like a canceled check or bank statement?&quot;">
            <a:extLst>
              <a:ext uri="{FF2B5EF4-FFF2-40B4-BE49-F238E27FC236}">
                <a16:creationId xmlns:a16="http://schemas.microsoft.com/office/drawing/2014/main" id="{94941A76-586E-4416-A91C-55382C85EFD1}"/>
              </a:ext>
            </a:extLst>
          </p:cNvPr>
          <p:cNvSpPr>
            <a:spLocks noEditPoints="1"/>
          </p:cNvSpPr>
          <p:nvPr/>
        </p:nvSpPr>
        <p:spPr bwMode="auto">
          <a:xfrm flipH="1">
            <a:off x="5933077" y="177117"/>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6458230" y="665777"/>
            <a:ext cx="3039096" cy="1938992"/>
          </a:xfrm>
          <a:prstGeom prst="rect">
            <a:avLst/>
          </a:prstGeom>
          <a:noFill/>
        </p:spPr>
        <p:txBody>
          <a:bodyPr wrap="square" rtlCol="0">
            <a:spAutoFit/>
          </a:bodyPr>
          <a:lstStyle/>
          <a:p>
            <a:pPr algn="ctr"/>
            <a:r>
              <a:rPr lang="en-US" sz="2000" dirty="0">
                <a:solidFill>
                  <a:schemeClr val="bg1"/>
                </a:solidFill>
                <a:latin typeface="+mj-lt"/>
              </a:rPr>
              <a:t>Can you provide proof of payment that has been verified by a third party, like a canceled check or bank statement?</a:t>
            </a:r>
          </a:p>
          <a:p>
            <a:pPr algn="ctr"/>
            <a:endParaRPr lang="en-US" sz="2000" dirty="0">
              <a:solidFill>
                <a:schemeClr val="bg1"/>
              </a:solidFill>
              <a:latin typeface="+mj-lt"/>
            </a:endParaRP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CBDE8A5-4446-4CC1-BEF8-EA6A767E1D7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3943" y="3521550"/>
            <a:ext cx="4741006" cy="3159333"/>
          </a:xfrm>
          <a:prstGeom prst="rect">
            <a:avLst/>
          </a:prstGeom>
        </p:spPr>
      </p:pic>
    </p:spTree>
    <p:extLst>
      <p:ext uri="{BB962C8B-B14F-4D97-AF65-F5344CB8AC3E}">
        <p14:creationId xmlns:p14="http://schemas.microsoft.com/office/powerpoint/2010/main" val="201772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9.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No/Bad Proof of Payment</a:t>
            </a:r>
          </a:p>
        </p:txBody>
      </p:sp>
      <p:sp>
        <p:nvSpPr>
          <p:cNvPr id="24" name="Rectangle 23">
            <a:extLst>
              <a:ext uri="{FF2B5EF4-FFF2-40B4-BE49-F238E27FC236}">
                <a16:creationId xmlns:a16="http://schemas.microsoft.com/office/drawing/2014/main" id="{E9D70C9C-D49D-4E71-B799-626B55BDA80A}"/>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18% </a:t>
            </a:r>
            <a:r>
              <a:rPr lang="en-US" sz="2000">
                <a:solidFill>
                  <a:srgbClr val="000000"/>
                </a:solidFill>
                <a:latin typeface="Open Sans"/>
              </a:rPr>
              <a:t>of LEAs monitored could not produce satisfactory proof of payment.</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E784571-EEBB-46AF-90C2-1DBDAA9F8A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Bad Proof of Payment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a:t>
              </a:r>
              <a:r>
                <a:rPr lang="en-US" sz="2000">
                  <a:solidFill>
                    <a:srgbClr val="000000"/>
                  </a:solidFill>
                  <a:latin typeface="+mj-lt"/>
                </a:rPr>
                <a:t>g</a:t>
              </a:r>
              <a:r>
                <a:rPr kumimoji="0" lang="en-US" sz="2000" i="0" u="none" strike="noStrike" kern="1200" cap="none" spc="0" normalizeH="0" baseline="0" noProof="0">
                  <a:ln>
                    <a:noFill/>
                  </a:ln>
                  <a:solidFill>
                    <a:srgbClr val="000000"/>
                  </a:solidFill>
                  <a:effectLst/>
                  <a:uLnTx/>
                  <a:uFillTx/>
                  <a:latin typeface="+mj-lt"/>
                  <a:ea typeface="+mn-ea"/>
                  <a:cs typeface="+mn-cs"/>
                </a:rPr>
                <a:t>)</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Bad Proof of Payment: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in regards to having No/Bad Proof of Payment: The Subrecipient should keep payments adequately documented and reconciled to avoid improper purchase of goods or services.">
            <a:extLst>
              <a:ext uri="{FF2B5EF4-FFF2-40B4-BE49-F238E27FC236}">
                <a16:creationId xmlns:a16="http://schemas.microsoft.com/office/drawing/2014/main" id="{491BDE72-4EA8-45B1-A4C4-E994D6D101F6}"/>
              </a:ext>
            </a:extLst>
          </p:cNvPr>
          <p:cNvGrpSpPr/>
          <p:nvPr/>
        </p:nvGrpSpPr>
        <p:grpSpPr>
          <a:xfrm>
            <a:off x="6594807" y="4032253"/>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keep payments adequately documented and reconciled to avoid improper purchase of goods or services.</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381428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0CFECD-C899-4AD8-8A81-BF70CF945C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048" y="3429000"/>
            <a:ext cx="4933125" cy="328735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490499" y="1710745"/>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policy against fraud, waste, and abuse</a:t>
            </a:r>
          </a:p>
        </p:txBody>
      </p:sp>
      <p:sp>
        <p:nvSpPr>
          <p:cNvPr id="7" name="Freeform 11" descr="Role play quote: &quot;Do you have a procedure for reporting cases of fraud, waste, and abus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eople would most likely just tell their supervisor if they saw something…&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048158"/>
            <a:ext cx="3039096" cy="1015663"/>
          </a:xfrm>
          <a:prstGeom prst="rect">
            <a:avLst/>
          </a:prstGeom>
          <a:noFill/>
        </p:spPr>
        <p:txBody>
          <a:bodyPr wrap="square" rtlCol="0">
            <a:spAutoFit/>
          </a:bodyPr>
          <a:lstStyle/>
          <a:p>
            <a:pPr algn="ctr"/>
            <a:r>
              <a:rPr lang="en-US" sz="2000" dirty="0">
                <a:solidFill>
                  <a:schemeClr val="bg1"/>
                </a:solidFill>
                <a:latin typeface="+mj-lt"/>
              </a:rPr>
              <a:t>Do you have a procedure for reporting cases of fraud, waste, and abuse?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913704" y="1202913"/>
            <a:ext cx="2832596" cy="1015663"/>
          </a:xfrm>
          <a:prstGeom prst="rect">
            <a:avLst/>
          </a:prstGeom>
          <a:noFill/>
        </p:spPr>
        <p:txBody>
          <a:bodyPr wrap="square" rtlCol="0">
            <a:spAutoFit/>
          </a:bodyPr>
          <a:lstStyle/>
          <a:p>
            <a:pPr algn="ctr"/>
            <a:r>
              <a:rPr lang="en-US" sz="2000" dirty="0">
                <a:solidFill>
                  <a:schemeClr val="bg1"/>
                </a:solidFill>
                <a:latin typeface="+mj-lt"/>
              </a:rPr>
              <a:t>People would most likely just tell their supervisor if they saw something…</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618569" y="4685855"/>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772666" y="416431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644596" y="1189208"/>
            <a:ext cx="3822299"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8. </a:t>
            </a:r>
            <a:b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policy against fraud, waste, and abuse</a:t>
            </a:r>
          </a:p>
        </p:txBody>
      </p:sp>
      <p:sp>
        <p:nvSpPr>
          <p:cNvPr id="24" name="Rectangle 23">
            <a:extLst>
              <a:ext uri="{FF2B5EF4-FFF2-40B4-BE49-F238E27FC236}">
                <a16:creationId xmlns:a16="http://schemas.microsoft.com/office/drawing/2014/main" id="{6C21AEBE-9863-449D-BD51-66097F25C676}"/>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21</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a documented procedure for reporting improprieties in contracting.</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B8C42470-EBB3-4583-8DCC-3C72AE8DE402}"/>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No policy against fraud, waste, and abuse can be found in 2 CFR 200.303 (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200.303(a)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policy against fraud, waste, and abuse: Failure to maintain a reporting system for fraud and other improprieties could lead to financial and reputational loss as a result of misuse of grant funding.&#10;">
            <a:extLst>
              <a:ext uri="{FF2B5EF4-FFF2-40B4-BE49-F238E27FC236}">
                <a16:creationId xmlns:a16="http://schemas.microsoft.com/office/drawing/2014/main" id="{A275329F-ADD2-4903-A5A5-8123D35C0D96}"/>
              </a:ext>
            </a:extLst>
          </p:cNvPr>
          <p:cNvGrpSpPr/>
          <p:nvPr/>
        </p:nvGrpSpPr>
        <p:grpSpPr>
          <a:xfrm>
            <a:off x="6594807" y="2192028"/>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maintain a reporting system for fraud and other improprieties could lead to financial and reputational loss as a result of misuse</a:t>
              </a:r>
              <a:r>
                <a:rPr lang="en-US" sz="2000" dirty="0">
                  <a:solidFill>
                    <a:prstClr val="black"/>
                  </a:solidFill>
                  <a:latin typeface="+mj-lt"/>
                </a:rPr>
                <a:t> of grant funding.</a:t>
              </a: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No policy against fraud, waste, and abuse is that: The Subrecipient should have a policy in place for whistleblower mechanisms to report such instances. ">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have a policy in place for whistleblower mechanisms to report such instances.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70847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SAM.gov Debarment Check</a:t>
            </a:r>
          </a:p>
        </p:txBody>
      </p:sp>
      <p:sp>
        <p:nvSpPr>
          <p:cNvPr id="7" name="Freeform 11" descr="Role play question: &quot;Did you check SAM.gov to make sure you are not doing business with debarred or suspended vendor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You mean Sam from accounting? How would he know?&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777020"/>
            <a:ext cx="3039096" cy="1631216"/>
          </a:xfrm>
          <a:prstGeom prst="rect">
            <a:avLst/>
          </a:prstGeom>
          <a:noFill/>
        </p:spPr>
        <p:txBody>
          <a:bodyPr wrap="square" rtlCol="0">
            <a:spAutoFit/>
          </a:bodyPr>
          <a:lstStyle/>
          <a:p>
            <a:pPr algn="ctr"/>
            <a:r>
              <a:rPr lang="en-US" sz="2000" dirty="0">
                <a:solidFill>
                  <a:schemeClr val="bg1"/>
                </a:solidFill>
                <a:latin typeface="+mj-lt"/>
              </a:rPr>
              <a:t>Did you check SAM.gov to make sure you are not doing business with debarred or suspended vendors?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241218"/>
            <a:ext cx="2360023" cy="1015663"/>
          </a:xfrm>
          <a:prstGeom prst="rect">
            <a:avLst/>
          </a:prstGeom>
          <a:noFill/>
        </p:spPr>
        <p:txBody>
          <a:bodyPr wrap="square" rtlCol="0">
            <a:spAutoFit/>
          </a:bodyPr>
          <a:lstStyle/>
          <a:p>
            <a:pPr algn="ctr"/>
            <a:r>
              <a:rPr lang="en-US" sz="2000" dirty="0">
                <a:solidFill>
                  <a:schemeClr val="bg1"/>
                </a:solidFill>
                <a:latin typeface="+mj-lt"/>
              </a:rPr>
              <a:t>You mean Sam from accounting? How would he know?</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FB5604-2BD9-431D-B031-CE9EC08A3D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5644" y="3691633"/>
            <a:ext cx="4442610" cy="2964248"/>
          </a:xfrm>
          <a:prstGeom prst="rect">
            <a:avLst/>
          </a:prstGeom>
        </p:spPr>
      </p:pic>
    </p:spTree>
    <p:extLst>
      <p:ext uri="{BB962C8B-B14F-4D97-AF65-F5344CB8AC3E}">
        <p14:creationId xmlns:p14="http://schemas.microsoft.com/office/powerpoint/2010/main" val="115750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7.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SAM.gov Debarment Check</a:t>
            </a:r>
          </a:p>
        </p:txBody>
      </p:sp>
      <p:sp>
        <p:nvSpPr>
          <p:cNvPr id="24" name="Rectangle 23">
            <a:extLst>
              <a:ext uri="{FF2B5EF4-FFF2-40B4-BE49-F238E27FC236}">
                <a16:creationId xmlns:a16="http://schemas.microsoft.com/office/drawing/2014/main" id="{D0601395-C9FD-44E0-BB6D-AD1D61E30EF3}"/>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29% </a:t>
            </a:r>
            <a:r>
              <a:rPr lang="en-US" sz="2000">
                <a:solidFill>
                  <a:srgbClr val="000000"/>
                </a:solidFill>
                <a:latin typeface="Open Sans"/>
              </a:rPr>
              <a:t>of LEAs monitored did not conduct debarment checks in SAM.gov as required.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AD863FE5-A3CC-4CBC-AC1B-AD8FEBD1301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SAM.gov Debarment Check Observation can be found in 2 CFR 200.214.">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200.214</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No SAM.gov Debarment Check: Failure to perform debarment and suspension and active registration checks before awarding contracts could result in deobligation or loss of funding if the contractor is determined to be barred or suspended.">
            <a:extLst>
              <a:ext uri="{FF2B5EF4-FFF2-40B4-BE49-F238E27FC236}">
                <a16:creationId xmlns:a16="http://schemas.microsoft.com/office/drawing/2014/main" id="{A275329F-ADD2-4903-A5A5-8123D35C0D96}"/>
              </a:ext>
            </a:extLst>
          </p:cNvPr>
          <p:cNvGrpSpPr/>
          <p:nvPr/>
        </p:nvGrpSpPr>
        <p:grpSpPr>
          <a:xfrm>
            <a:off x="6594807" y="2223895"/>
            <a:ext cx="4937650" cy="3182752"/>
            <a:chOff x="6662872" y="2450832"/>
            <a:chExt cx="4952487" cy="3182752"/>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617" y="2463485"/>
              <a:ext cx="4340742" cy="3170099"/>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defTabSz="1219170">
                <a:spcBef>
                  <a:spcPts val="600"/>
                </a:spcBef>
                <a:spcAft>
                  <a:spcPts val="300"/>
                </a:spcAft>
                <a:buSzPct val="100000"/>
                <a:defRPr/>
              </a:pPr>
              <a:r>
                <a:rPr kumimoji="0" lang="en-US" sz="2000" b="0" i="0" u="none" strike="noStrike" kern="1200" cap="none" spc="0" normalizeH="0" baseline="0" noProof="0" dirty="0">
                  <a:ln>
                    <a:noFill/>
                  </a:ln>
                  <a:effectLst/>
                  <a:uLnTx/>
                  <a:uFillTx/>
                  <a:latin typeface="+mj-lt"/>
                  <a:ea typeface="+mn-ea"/>
                  <a:cs typeface="+mn-cs"/>
                </a:rPr>
                <a:t>Failure to perform debarment and suspension and active registration checks before awarding contracts could result in </a:t>
              </a:r>
              <a:r>
                <a:rPr kumimoji="0" lang="en-US" sz="2000" b="0" i="0" u="none" strike="noStrike" kern="1200" cap="none" spc="0" normalizeH="0" baseline="0" noProof="0" dirty="0" err="1">
                  <a:ln>
                    <a:noFill/>
                  </a:ln>
                  <a:effectLst/>
                  <a:uLnTx/>
                  <a:uFillTx/>
                  <a:latin typeface="+mj-lt"/>
                  <a:ea typeface="+mn-ea"/>
                  <a:cs typeface="+mn-cs"/>
                </a:rPr>
                <a:t>deobligation</a:t>
              </a:r>
              <a:r>
                <a:rPr kumimoji="0" lang="en-US" sz="2000" b="0" i="0" u="none" strike="noStrike" kern="1200" cap="none" spc="0" normalizeH="0" baseline="0" noProof="0" dirty="0">
                  <a:ln>
                    <a:noFill/>
                  </a:ln>
                  <a:effectLst/>
                  <a:uLnTx/>
                  <a:uFillTx/>
                  <a:latin typeface="+mj-lt"/>
                  <a:ea typeface="+mn-ea"/>
                  <a:cs typeface="+mn-cs"/>
                </a:rPr>
                <a:t> or loss of funding </a:t>
              </a:r>
              <a:r>
                <a:rPr lang="en-US" sz="2000" dirty="0">
                  <a:latin typeface="+mj-lt"/>
                </a:rPr>
                <a:t>if the</a:t>
              </a:r>
              <a:r>
                <a:rPr kumimoji="0" lang="en-US" sz="2000" b="0" i="0" u="none" strike="noStrike" kern="1200" cap="none" spc="0" normalizeH="0" baseline="0" noProof="0" dirty="0">
                  <a:ln>
                    <a:noFill/>
                  </a:ln>
                  <a:effectLst/>
                  <a:uLnTx/>
                  <a:uFillTx/>
                  <a:latin typeface="+mj-lt"/>
                  <a:ea typeface="+mn-ea"/>
                  <a:cs typeface="+mn-cs"/>
                </a:rPr>
                <a:t> contractor is determined to be barred or suspended.</a:t>
              </a:r>
            </a:p>
            <a:p>
              <a:pPr defTabSz="1219170">
                <a:spcBef>
                  <a:spcPts val="600"/>
                </a:spcBef>
                <a:spcAft>
                  <a:spcPts val="300"/>
                </a:spcAft>
                <a:defRPr/>
              </a:pPr>
              <a:endParaRPr lang="en-US" sz="2000" dirty="0">
                <a:latin typeface="+mj-lt"/>
                <a:cs typeface="Calibri Light"/>
              </a:endParaRPr>
            </a:p>
            <a:p>
              <a:pPr defTabSz="1219170">
                <a:spcBef>
                  <a:spcPts val="600"/>
                </a:spcBef>
                <a:spcAft>
                  <a:spcPts val="300"/>
                </a:spcAft>
                <a:defRPr/>
              </a:pPr>
              <a:endParaRPr lang="en-US" sz="2000" dirty="0">
                <a:latin typeface="+mj-lt"/>
                <a:cs typeface="Calibri Light"/>
              </a:endParaRP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regarding the No SAM.gov Debarment Check Observation is: The Subrecipient should proactively perform SAM.gov testing on its contractors before award.">
            <a:extLst>
              <a:ext uri="{FF2B5EF4-FFF2-40B4-BE49-F238E27FC236}">
                <a16:creationId xmlns:a16="http://schemas.microsoft.com/office/drawing/2014/main" id="{491BDE72-4EA8-45B1-A4C4-E994D6D101F6}"/>
              </a:ext>
            </a:extLst>
          </p:cNvPr>
          <p:cNvGrpSpPr/>
          <p:nvPr/>
        </p:nvGrpSpPr>
        <p:grpSpPr>
          <a:xfrm>
            <a:off x="6579860" y="4706455"/>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proactively perform SAM.gov testing on its contractors before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176874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3">
            <a:extLst>
              <a:ext uri="{FF2B5EF4-FFF2-40B4-BE49-F238E27FC236}">
                <a16:creationId xmlns:a16="http://schemas.microsoft.com/office/drawing/2014/main" id="{C862C195-3D95-4FA3-847D-4E508ADAAD3D}"/>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10975" y="133350"/>
            <a:ext cx="438150" cy="428625"/>
          </a:xfrm>
          <a:prstGeom prst="rect">
            <a:avLst/>
          </a:prstGeom>
        </p:spPr>
      </p:pic>
      <p:sp>
        <p:nvSpPr>
          <p:cNvPr id="14" name="object 12">
            <a:extLst>
              <a:ext uri="{FF2B5EF4-FFF2-40B4-BE49-F238E27FC236}">
                <a16:creationId xmlns:a16="http://schemas.microsoft.com/office/drawing/2014/main" id="{518583EE-0EA0-4FC5-BB2C-FC2C5501CB90}"/>
              </a:ext>
            </a:extLst>
          </p:cNvPr>
          <p:cNvSpPr txBox="1">
            <a:spLocks noGrp="1"/>
          </p:cNvSpPr>
          <p:nvPr>
            <p:ph type="title"/>
          </p:nvPr>
        </p:nvSpPr>
        <p:spPr>
          <a:xfrm>
            <a:off x="444500" y="246107"/>
            <a:ext cx="10210544" cy="753410"/>
          </a:xfrm>
          <a:prstGeom prst="rect">
            <a:avLst/>
          </a:prstGeom>
        </p:spPr>
        <p:txBody>
          <a:bodyPr vert="horz" wrap="square" lIns="0" tIns="32384" rIns="0" bIns="0" rtlCol="0">
            <a:spAutoFit/>
          </a:bodyPr>
          <a:lstStyle/>
          <a:p>
            <a:pPr marL="18415">
              <a:lnSpc>
                <a:spcPct val="100000"/>
              </a:lnSpc>
              <a:spcBef>
                <a:spcPts val="254"/>
              </a:spcBef>
            </a:pPr>
            <a:r>
              <a:rPr lang="en-US" sz="2800" b="1" spc="-20"/>
              <a:t>Meet Your Facilitators</a:t>
            </a:r>
            <a:endParaRPr sz="2800" b="1"/>
          </a:p>
          <a:p>
            <a:pPr marL="18415">
              <a:lnSpc>
                <a:spcPct val="100000"/>
              </a:lnSpc>
              <a:spcBef>
                <a:spcPts val="130"/>
              </a:spcBef>
            </a:pPr>
            <a:r>
              <a:rPr lang="en-US" sz="1800" b="0">
                <a:solidFill>
                  <a:srgbClr val="52555A"/>
                </a:solidFill>
                <a:latin typeface="Calibri"/>
                <a:cs typeface="Calibri"/>
              </a:rPr>
              <a:t>PDE ESSER Monitoring Team</a:t>
            </a:r>
            <a:endParaRPr sz="1800">
              <a:latin typeface="Calibri"/>
              <a:cs typeface="Calibri"/>
            </a:endParaRPr>
          </a:p>
        </p:txBody>
      </p:sp>
      <p:sp>
        <p:nvSpPr>
          <p:cNvPr id="23" name="Rectangle 22">
            <a:extLst>
              <a:ext uri="{FF2B5EF4-FFF2-40B4-BE49-F238E27FC236}">
                <a16:creationId xmlns:a16="http://schemas.microsoft.com/office/drawing/2014/main" id="{904507F0-2716-490A-BF21-264826473070}"/>
              </a:ext>
            </a:extLst>
          </p:cNvPr>
          <p:cNvSpPr/>
          <p:nvPr/>
        </p:nvSpPr>
        <p:spPr>
          <a:xfrm>
            <a:off x="1509236" y="1704390"/>
            <a:ext cx="1355110" cy="185350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Session Facilitator</a:t>
            </a:r>
          </a:p>
        </p:txBody>
      </p:sp>
      <p:sp>
        <p:nvSpPr>
          <p:cNvPr id="15" name="Rectangle 14">
            <a:extLst>
              <a:ext uri="{FF2B5EF4-FFF2-40B4-BE49-F238E27FC236}">
                <a16:creationId xmlns:a16="http://schemas.microsoft.com/office/drawing/2014/main" id="{005DC746-3F36-4713-8566-4FFF21F41D0D}"/>
              </a:ext>
            </a:extLst>
          </p:cNvPr>
          <p:cNvSpPr/>
          <p:nvPr/>
        </p:nvSpPr>
        <p:spPr>
          <a:xfrm>
            <a:off x="4551872" y="197023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Joseph Simon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Manager</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8" name="Picture Placeholder 38" descr="Joseph Simon Headshot">
            <a:extLst>
              <a:ext uri="{FF2B5EF4-FFF2-40B4-BE49-F238E27FC236}">
                <a16:creationId xmlns:a16="http://schemas.microsoft.com/office/drawing/2014/main" id="{70015A95-85EF-402A-9B85-959A90D618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41452" y="1858239"/>
            <a:ext cx="1280160" cy="1280160"/>
          </a:xfrm>
          <a:prstGeom prst="ellipse">
            <a:avLst/>
          </a:prstGeom>
          <a:noFill/>
          <a:ln w="38100">
            <a:solidFill>
              <a:schemeClr val="accent5"/>
            </a:solidFill>
          </a:ln>
        </p:spPr>
      </p:pic>
      <p:sp>
        <p:nvSpPr>
          <p:cNvPr id="18" name="Rectangle 17">
            <a:extLst>
              <a:ext uri="{FF2B5EF4-FFF2-40B4-BE49-F238E27FC236}">
                <a16:creationId xmlns:a16="http://schemas.microsoft.com/office/drawing/2014/main" id="{2DD4A714-2708-4A7A-9DD0-50CAEB67A269}"/>
              </a:ext>
            </a:extLst>
          </p:cNvPr>
          <p:cNvSpPr/>
          <p:nvPr/>
        </p:nvSpPr>
        <p:spPr>
          <a:xfrm>
            <a:off x="8444233" y="2006799"/>
            <a:ext cx="2458297" cy="881267"/>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lang="en-US" sz="2000" b="1">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Chrystina Cappello</a:t>
            </a:r>
            <a:endParaRPr kumimoji="0" lang="en-US" sz="2000" b="1" i="0" u="none" strike="noStrike" kern="1200" cap="none" spc="0" normalizeH="0" baseline="0" noProof="0">
              <a:ln>
                <a:noFill/>
              </a:ln>
              <a:solidFill>
                <a:schemeClr val="accent5"/>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b="1" kern="1200">
                <a:solidFill>
                  <a:srgbClr val="FFFFFF">
                    <a:lumMod val="65000"/>
                  </a:srgbClr>
                </a:solidFill>
                <a:latin typeface="Open Sans"/>
                <a:ea typeface="+mn-ea"/>
                <a:cs typeface="Arial" charset="0"/>
              </a:rPr>
              <a:t>ESSER Monitoring Lead</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lang="en-US" sz="1200" kern="1200">
                <a:solidFill>
                  <a:srgbClr val="FFFFFF">
                    <a:lumMod val="65000"/>
                  </a:srgbClr>
                </a:solidFill>
                <a:latin typeface="Open Sans"/>
                <a:ea typeface="+mn-ea"/>
                <a:cs typeface="Arial" charset="0"/>
              </a:rPr>
              <a:t>Deloitte &amp; Touche LLP</a:t>
            </a:r>
          </a:p>
        </p:txBody>
      </p:sp>
      <p:pic>
        <p:nvPicPr>
          <p:cNvPr id="29" name="Picture Placeholder 38" descr="Chrystina Cappello Headshot">
            <a:extLst>
              <a:ext uri="{FF2B5EF4-FFF2-40B4-BE49-F238E27FC236}">
                <a16:creationId xmlns:a16="http://schemas.microsoft.com/office/drawing/2014/main" id="{7DF5AB4C-EA92-4B35-B73B-5E81FE463F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3813" y="1894799"/>
            <a:ext cx="1280160" cy="1280160"/>
          </a:xfrm>
          <a:prstGeom prst="ellipse">
            <a:avLst/>
          </a:prstGeom>
          <a:noFill/>
          <a:ln w="38100">
            <a:solidFill>
              <a:schemeClr val="accent5"/>
            </a:solidFill>
          </a:ln>
        </p:spPr>
      </p:pic>
      <p:cxnSp>
        <p:nvCxnSpPr>
          <p:cNvPr id="25" name="Straight Connector 24">
            <a:extLst>
              <a:ext uri="{FF2B5EF4-FFF2-40B4-BE49-F238E27FC236}">
                <a16:creationId xmlns:a16="http://schemas.microsoft.com/office/drawing/2014/main" id="{B048D76D-AA5E-4904-8912-37F9305DAA28}"/>
              </a:ext>
              <a:ext uri="{C183D7F6-B498-43B3-948B-1728B52AA6E4}">
                <adec:decorative xmlns:adec="http://schemas.microsoft.com/office/drawing/2017/decorative" val="1"/>
              </a:ext>
            </a:extLst>
          </p:cNvPr>
          <p:cNvCxnSpPr>
            <a:cxnSpLocks/>
          </p:cNvCxnSpPr>
          <p:nvPr/>
        </p:nvCxnSpPr>
        <p:spPr>
          <a:xfrm>
            <a:off x="1516780" y="3557893"/>
            <a:ext cx="905256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30990F5-1D1F-4694-9CE2-457FD3AE1C1F}"/>
              </a:ext>
            </a:extLst>
          </p:cNvPr>
          <p:cNvSpPr/>
          <p:nvPr/>
        </p:nvSpPr>
        <p:spPr>
          <a:xfrm>
            <a:off x="1509236" y="3557890"/>
            <a:ext cx="1355110" cy="18659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Here With Us Today</a:t>
            </a:r>
          </a:p>
        </p:txBody>
      </p:sp>
      <p:sp>
        <p:nvSpPr>
          <p:cNvPr id="30" name="Rectangle 29">
            <a:extLst>
              <a:ext uri="{FF2B5EF4-FFF2-40B4-BE49-F238E27FC236}">
                <a16:creationId xmlns:a16="http://schemas.microsoft.com/office/drawing/2014/main" id="{98546E25-44A5-456B-B966-3B574BAF4FAE}"/>
              </a:ext>
            </a:extLst>
          </p:cNvPr>
          <p:cNvSpPr/>
          <p:nvPr/>
        </p:nvSpPr>
        <p:spPr>
          <a:xfrm>
            <a:off x="4563072" y="3976487"/>
            <a:ext cx="2078856"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Susan McCrone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Federal Programs Division Chief</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1" name="Picture Placeholder 38" descr="Susan McCrone Headshot">
            <a:extLst>
              <a:ext uri="{FF2B5EF4-FFF2-40B4-BE49-F238E27FC236}">
                <a16:creationId xmlns:a16="http://schemas.microsoft.com/office/drawing/2014/main" id="{1EBB19E3-D349-4872-90D5-19D114BDBDA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069083" y="3921205"/>
            <a:ext cx="1280160" cy="1280160"/>
          </a:xfrm>
          <a:prstGeom prst="ellipse">
            <a:avLst/>
          </a:prstGeom>
          <a:noFill/>
          <a:ln w="38100">
            <a:solidFill>
              <a:srgbClr val="4C7E40"/>
            </a:solidFill>
          </a:ln>
        </p:spPr>
      </p:pic>
      <p:sp>
        <p:nvSpPr>
          <p:cNvPr id="33" name="Rectangle 32">
            <a:extLst>
              <a:ext uri="{FF2B5EF4-FFF2-40B4-BE49-F238E27FC236}">
                <a16:creationId xmlns:a16="http://schemas.microsoft.com/office/drawing/2014/main" id="{F956E5E4-09AA-4D0F-A518-8E666B9E88CD}"/>
              </a:ext>
            </a:extLst>
          </p:cNvPr>
          <p:cNvSpPr/>
          <p:nvPr/>
        </p:nvSpPr>
        <p:spPr>
          <a:xfrm>
            <a:off x="8513995" y="3931445"/>
            <a:ext cx="1918185" cy="1047466"/>
          </a:xfrm>
          <a:prstGeom prst="rect">
            <a:avLst/>
          </a:prstGeom>
        </p:spPr>
        <p:txBody>
          <a:bodyPr wrap="square">
            <a:spAutoFit/>
          </a:bodyPr>
          <a:lstStyle/>
          <a:p>
            <a:pPr marL="0" marR="0" lvl="1" indent="0" algn="l" defTabSz="914400" rtl="0" eaLnBrk="0" fontAlgn="auto" latinLnBrk="0" hangingPunct="0">
              <a:lnSpc>
                <a:spcPct val="90000"/>
              </a:lnSpc>
              <a:spcBef>
                <a:spcPts val="0"/>
              </a:spcBef>
              <a:spcAft>
                <a:spcPts val="200"/>
              </a:spcAft>
              <a:buClrTx/>
              <a:buSzPct val="100000"/>
              <a:buFontTx/>
              <a:buNone/>
              <a:tabLst>
                <a:tab pos="1544187" algn="l"/>
              </a:tabLst>
              <a:defRPr/>
            </a:pPr>
            <a:r>
              <a:rPr kumimoji="0" lang="en-US" sz="2000" b="1" i="0" u="none" strike="noStrike" kern="1200" cap="none" spc="0" normalizeH="0" baseline="0" noProof="0">
                <a:ln>
                  <a:noFill/>
                </a:ln>
                <a:solidFill>
                  <a:srgbClr val="4C7E4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Julie Patton</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1" i="0" u="none" strike="noStrike" kern="1200" cap="none" spc="0" normalizeH="0" baseline="0" noProof="0">
                <a:ln>
                  <a:noFill/>
                </a:ln>
                <a:solidFill>
                  <a:srgbClr val="FFFFFF">
                    <a:lumMod val="65000"/>
                  </a:srgbClr>
                </a:solidFill>
                <a:effectLst/>
                <a:uLnTx/>
                <a:uFillTx/>
                <a:latin typeface="Open Sans"/>
                <a:ea typeface="+mn-ea"/>
                <a:cs typeface="Arial" charset="0"/>
              </a:rPr>
              <a:t>Director of Compliance</a:t>
            </a:r>
          </a:p>
          <a:p>
            <a:pPr marL="0" marR="0" lvl="1" indent="0" algn="l" defTabSz="914400" rtl="0" eaLnBrk="0" fontAlgn="auto" latinLnBrk="0" hangingPunct="0">
              <a:lnSpc>
                <a:spcPct val="90000"/>
              </a:lnSpc>
              <a:spcBef>
                <a:spcPts val="300"/>
              </a:spcBef>
              <a:spcAft>
                <a:spcPts val="600"/>
              </a:spcAft>
              <a:buClrTx/>
              <a:buSzPct val="100000"/>
              <a:buFontTx/>
              <a:buNone/>
              <a:tabLst>
                <a:tab pos="1544187" algn="l"/>
              </a:tabLst>
              <a:defRPr/>
            </a:pPr>
            <a:r>
              <a:rPr kumimoji="0" lang="en-US" sz="1200" b="0" i="0" u="none" strike="noStrike" kern="1200" cap="none" spc="0" normalizeH="0" baseline="0" noProof="0">
                <a:ln>
                  <a:noFill/>
                </a:ln>
                <a:solidFill>
                  <a:srgbClr val="FFFFFF">
                    <a:lumMod val="65000"/>
                  </a:srgbClr>
                </a:solidFill>
                <a:effectLst/>
                <a:uLnTx/>
                <a:uFillTx/>
                <a:latin typeface="Open Sans"/>
                <a:ea typeface="+mn-ea"/>
                <a:cs typeface="Arial" charset="0"/>
              </a:rPr>
              <a:t>PDE</a:t>
            </a:r>
          </a:p>
        </p:txBody>
      </p:sp>
      <p:pic>
        <p:nvPicPr>
          <p:cNvPr id="32" name="Picture Placeholder 38" descr="Julie Patton Headshot">
            <a:extLst>
              <a:ext uri="{FF2B5EF4-FFF2-40B4-BE49-F238E27FC236}">
                <a16:creationId xmlns:a16="http://schemas.microsoft.com/office/drawing/2014/main" id="{07BBB9C2-8C28-4B12-B96F-457E223334B7}"/>
              </a:ext>
            </a:extLst>
          </p:cNvPr>
          <p:cNvPicPr>
            <a:picLocks noChangeAspect="1"/>
          </p:cNvPicPr>
          <p:nvPr/>
        </p:nvPicPr>
        <p:blipFill rotWithShape="1">
          <a:blip r:embed="rId7" cstate="screen">
            <a:graysc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r="-89"/>
          <a:stretch/>
        </p:blipFill>
        <p:spPr>
          <a:xfrm>
            <a:off x="7011296" y="3923624"/>
            <a:ext cx="1280160" cy="1280160"/>
          </a:xfrm>
          <a:prstGeom prst="ellipse">
            <a:avLst/>
          </a:prstGeom>
          <a:noFill/>
          <a:ln w="38100">
            <a:solidFill>
              <a:srgbClr val="4C7E40"/>
            </a:solidFill>
          </a:ln>
        </p:spPr>
      </p:pic>
    </p:spTree>
    <p:extLst>
      <p:ext uri="{BB962C8B-B14F-4D97-AF65-F5344CB8AC3E}">
        <p14:creationId xmlns:p14="http://schemas.microsoft.com/office/powerpoint/2010/main" val="32008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B15504-D32D-40CD-91CC-8AEBB162972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8893" y="3185159"/>
            <a:ext cx="5201120" cy="3465946"/>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Contract Terms and Conditions</a:t>
            </a:r>
          </a:p>
        </p:txBody>
      </p:sp>
      <p:sp>
        <p:nvSpPr>
          <p:cNvPr id="7" name="Freeform 11" descr="Role play quote: &quot;Do your contracts have the required terms and condition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I’d have to talk with our solicitor and get back to you.  It's expensive to keep going to our solicitor with all of this…&quot;">
            <a:extLst>
              <a:ext uri="{FF2B5EF4-FFF2-40B4-BE49-F238E27FC236}">
                <a16:creationId xmlns:a16="http://schemas.microsoft.com/office/drawing/2014/main" id="{593CFA84-7422-4AE5-8634-AFD2B6AF691D}"/>
              </a:ext>
            </a:extLst>
          </p:cNvPr>
          <p:cNvSpPr>
            <a:spLocks noEditPoints="1"/>
          </p:cNvSpPr>
          <p:nvPr/>
        </p:nvSpPr>
        <p:spPr bwMode="auto">
          <a:xfrm>
            <a:off x="8690611" y="331947"/>
            <a:ext cx="3278782" cy="3097054"/>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1115333"/>
            <a:ext cx="3039096" cy="1015663"/>
          </a:xfrm>
          <a:prstGeom prst="rect">
            <a:avLst/>
          </a:prstGeom>
          <a:noFill/>
        </p:spPr>
        <p:txBody>
          <a:bodyPr wrap="square" rtlCol="0">
            <a:spAutoFit/>
          </a:bodyPr>
          <a:lstStyle/>
          <a:p>
            <a:pPr algn="ctr"/>
            <a:r>
              <a:rPr lang="en-US" sz="2000" dirty="0">
                <a:solidFill>
                  <a:schemeClr val="bg1"/>
                </a:solidFill>
                <a:latin typeface="+mj-lt"/>
              </a:rPr>
              <a:t>Do your contracts have the required terms and conditions?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49670" y="807556"/>
            <a:ext cx="2960664" cy="1631216"/>
          </a:xfrm>
          <a:prstGeom prst="rect">
            <a:avLst/>
          </a:prstGeom>
          <a:noFill/>
        </p:spPr>
        <p:txBody>
          <a:bodyPr wrap="square" lIns="91440" tIns="45720" rIns="91440" bIns="45720" rtlCol="0" anchor="t">
            <a:spAutoFit/>
          </a:bodyPr>
          <a:lstStyle/>
          <a:p>
            <a:pPr algn="ctr"/>
            <a:r>
              <a:rPr lang="en-US" sz="2000" dirty="0">
                <a:solidFill>
                  <a:schemeClr val="bg1"/>
                </a:solidFill>
                <a:latin typeface="+mj-lt"/>
              </a:rPr>
              <a:t>I’d have to talk with our solicitor and get back to you.  It's expensive to keep going to our solicitor with all of this…</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8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6.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Contract Terms and Conditions</a:t>
            </a:r>
          </a:p>
        </p:txBody>
      </p:sp>
      <p:sp>
        <p:nvSpPr>
          <p:cNvPr id="24" name="Rectangle 23">
            <a:extLst>
              <a:ext uri="{FF2B5EF4-FFF2-40B4-BE49-F238E27FC236}">
                <a16:creationId xmlns:a16="http://schemas.microsoft.com/office/drawing/2014/main" id="{92FC8E16-4606-44DC-B3F5-CFE83D1205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30% </a:t>
            </a:r>
            <a:r>
              <a:rPr lang="en-US" sz="2000">
                <a:solidFill>
                  <a:srgbClr val="000000"/>
                </a:solidFill>
                <a:latin typeface="Open Sans"/>
              </a:rPr>
              <a:t>of LEAs monitored had contracts which did not have the required terms and conditions.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8DD8EE1B-89F0-491C-87E8-7BAE77650B7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garding the No Contract Terms and Conditions can be found in 2 CFR 200.237.">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200.327</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Contract Terms and Conditions is: Procurement of contracts that do not have the required 2 CFR terms and conditions procured using Federal fund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019533"/>
            <a:ext cx="4937760" cy="2015936"/>
            <a:chOff x="6662872" y="2349545"/>
            <a:chExt cx="4952597" cy="2015936"/>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Procurement of contracts that do not have the required 2 CFR terms and conditions procured using Federal funds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Contract Terms and Conditions Observation is:The Subrecipient must ensure that all contracts financed by Federal funds include all the required terms and conditions as per 2 CFR 200 Appendix II. ">
            <a:extLst>
              <a:ext uri="{FF2B5EF4-FFF2-40B4-BE49-F238E27FC236}">
                <a16:creationId xmlns:a16="http://schemas.microsoft.com/office/drawing/2014/main" id="{491BDE72-4EA8-45B1-A4C4-E994D6D101F6}"/>
              </a:ext>
            </a:extLst>
          </p:cNvPr>
          <p:cNvGrpSpPr/>
          <p:nvPr/>
        </p:nvGrpSpPr>
        <p:grpSpPr>
          <a:xfrm>
            <a:off x="6594807" y="4254626"/>
            <a:ext cx="4952597" cy="1708160"/>
            <a:chOff x="6662872" y="3392729"/>
            <a:chExt cx="4952597" cy="1708160"/>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ensure that all contracts financed by Federal funds include all the required terms and conditions as per 2 CFR 200 Appendix II. </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09848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D150A6D-5CAF-425A-8260-526BDD5654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927" y="3531109"/>
            <a:ext cx="4550125" cy="303213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Sole Source Justification</a:t>
            </a:r>
          </a:p>
        </p:txBody>
      </p:sp>
      <p:sp>
        <p:nvSpPr>
          <p:cNvPr id="7" name="Freeform 11" descr="Role play quote: &quot;I see you used noncompetitive procurement for this contract. What was your rationale for doing so?&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e vendor said their product was “one of a kind”. They even gave us a letter!&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I see you used noncompetitive procurement for this contract. What was your rationale for doing so?</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3"/>
            <a:ext cx="2360023" cy="1323439"/>
          </a:xfrm>
          <a:prstGeom prst="rect">
            <a:avLst/>
          </a:prstGeom>
          <a:noFill/>
        </p:spPr>
        <p:txBody>
          <a:bodyPr wrap="square" rtlCol="0">
            <a:spAutoFit/>
          </a:bodyPr>
          <a:lstStyle/>
          <a:p>
            <a:pPr algn="ctr"/>
            <a:r>
              <a:rPr lang="en-US" sz="2000" dirty="0">
                <a:solidFill>
                  <a:schemeClr val="bg1"/>
                </a:solidFill>
                <a:latin typeface="+mj-lt"/>
              </a:rPr>
              <a:t>The vendor said their product was “one of a kind”. They even gave us a letter!</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88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5.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Sole Source Justification</a:t>
            </a:r>
          </a:p>
        </p:txBody>
      </p:sp>
      <p:sp>
        <p:nvSpPr>
          <p:cNvPr id="24" name="Rectangle 23">
            <a:extLst>
              <a:ext uri="{FF2B5EF4-FFF2-40B4-BE49-F238E27FC236}">
                <a16:creationId xmlns:a16="http://schemas.microsoft.com/office/drawing/2014/main" id="{8F72A416-0768-43D8-9907-506BDCBD0132}"/>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33% </a:t>
            </a:r>
            <a:r>
              <a:rPr lang="en-US" sz="2000">
                <a:solidFill>
                  <a:srgbClr val="000000"/>
                </a:solidFill>
                <a:latin typeface="Open Sans"/>
              </a:rPr>
              <a:t>of LEAs monitored used noncompetitive procurement but did not document their decision to do so.</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5837E746-B528-42C7-96BE-9388E3137386}"/>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for the No Sole Source Justification Observation: 2 CFR 200.318(i) &amp; 2 CFR 200.320(c)">
            <a:extLst>
              <a:ext uri="{FF2B5EF4-FFF2-40B4-BE49-F238E27FC236}">
                <a16:creationId xmlns:a16="http://schemas.microsoft.com/office/drawing/2014/main" id="{C7E83CBC-98F0-49F7-8550-29D0965967F6}"/>
              </a:ext>
            </a:extLst>
          </p:cNvPr>
          <p:cNvGrpSpPr/>
          <p:nvPr/>
        </p:nvGrpSpPr>
        <p:grpSpPr>
          <a:xfrm>
            <a:off x="6594807" y="1198847"/>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nn-NO" sz="2000" i="0" u="none" strike="noStrike" kern="1200" cap="none" spc="0" normalizeH="0" baseline="0" noProof="0" dirty="0">
                  <a:ln>
                    <a:noFill/>
                  </a:ln>
                  <a:solidFill>
                    <a:srgbClr val="000000"/>
                  </a:solidFill>
                  <a:effectLst/>
                  <a:uLnTx/>
                  <a:uFillTx/>
                  <a:latin typeface="+mj-lt"/>
                  <a:ea typeface="+mn-ea"/>
                  <a:cs typeface="+mn-cs"/>
                </a:rPr>
                <a:t>2 CFR 200.318(i) &amp; 2 CFR 200.320(c)</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Sole Source Justification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418960"/>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with the No Sole Source Justification: The Subrecipient should maintain procurement records including why the sole sourced contract was necessary.">
            <a:extLst>
              <a:ext uri="{FF2B5EF4-FFF2-40B4-BE49-F238E27FC236}">
                <a16:creationId xmlns:a16="http://schemas.microsoft.com/office/drawing/2014/main" id="{491BDE72-4EA8-45B1-A4C4-E994D6D101F6}"/>
              </a:ext>
            </a:extLst>
          </p:cNvPr>
          <p:cNvGrpSpPr/>
          <p:nvPr/>
        </p:nvGrpSpPr>
        <p:grpSpPr>
          <a:xfrm>
            <a:off x="6594807" y="4254626"/>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procurement records including why the sole sourced contract was necessary.</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5456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5900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18D59535-039E-4329-BC47-0F1D18928C86}"/>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208CFC-53A7-482A-A68A-4A132F661D04}"/>
              </a:ext>
            </a:extLst>
          </p:cNvPr>
          <p:cNvSpPr>
            <a:spLocks noGrp="1"/>
          </p:cNvSpPr>
          <p:nvPr>
            <p:ph type="title"/>
          </p:nvPr>
        </p:nvSpPr>
        <p:spPr/>
        <p:txBody>
          <a:bodyPr/>
          <a:lstStyle/>
          <a:p>
            <a:r>
              <a:rPr lang="en-US" dirty="0"/>
              <a:t>What are the acceptable reasons to “Sole Source” ?</a:t>
            </a:r>
          </a:p>
        </p:txBody>
      </p:sp>
      <p:sp>
        <p:nvSpPr>
          <p:cNvPr id="35" name="Text Placeholder 34">
            <a:extLst>
              <a:ext uri="{FF2B5EF4-FFF2-40B4-BE49-F238E27FC236}">
                <a16:creationId xmlns:a16="http://schemas.microsoft.com/office/drawing/2014/main" id="{7E028337-859F-4A79-9DAF-67FEA29A9135}"/>
              </a:ext>
            </a:extLst>
          </p:cNvPr>
          <p:cNvSpPr>
            <a:spLocks noGrp="1"/>
          </p:cNvSpPr>
          <p:nvPr>
            <p:ph type="body" sz="quarter" idx="14"/>
          </p:nvPr>
        </p:nvSpPr>
        <p:spPr/>
        <p:txBody>
          <a:bodyPr/>
          <a:lstStyle/>
          <a:p>
            <a:r>
              <a:rPr lang="en-US" sz="2000"/>
              <a:t>2 CFR 200.320(c): </a:t>
            </a:r>
            <a:r>
              <a:rPr lang="en-US" sz="2000" b="1" i="1">
                <a:effectLst/>
              </a:rPr>
              <a:t>Noncompetitive procurement.</a:t>
            </a:r>
            <a:r>
              <a:rPr lang="en-US" sz="2000"/>
              <a:t> There are specific circumstances in which noncompetitive procurement can be used. Noncompetitive procurement can only be awarded if one or more of the following circumstances apply:</a:t>
            </a:r>
          </a:p>
        </p:txBody>
      </p:sp>
      <p:sp>
        <p:nvSpPr>
          <p:cNvPr id="7" name="Freeform 4">
            <a:extLst>
              <a:ext uri="{FF2B5EF4-FFF2-40B4-BE49-F238E27FC236}">
                <a16:creationId xmlns:a16="http://schemas.microsoft.com/office/drawing/2014/main" id="{AE76190C-D2BC-4BB5-AEA3-2441EF5BC971}"/>
              </a:ext>
              <a:ext uri="{C183D7F6-B498-43B3-948B-1728B52AA6E4}">
                <adec:decorative xmlns:adec="http://schemas.microsoft.com/office/drawing/2017/decorative" val="1"/>
              </a:ext>
            </a:extLst>
          </p:cNvPr>
          <p:cNvSpPr/>
          <p:nvPr/>
        </p:nvSpPr>
        <p:spPr>
          <a:xfrm>
            <a:off x="914399" y="2481262"/>
            <a:ext cx="10363201" cy="1231091"/>
          </a:xfrm>
          <a:custGeom>
            <a:avLst/>
            <a:gdLst>
              <a:gd name="connsiteX0" fmla="*/ 0 w 8617527"/>
              <a:gd name="connsiteY0" fmla="*/ 651164 h 1191491"/>
              <a:gd name="connsiteX1" fmla="*/ 2673927 w 8617527"/>
              <a:gd name="connsiteY1" fmla="*/ 0 h 1191491"/>
              <a:gd name="connsiteX2" fmla="*/ 6483927 w 8617527"/>
              <a:gd name="connsiteY2" fmla="*/ 1191491 h 1191491"/>
              <a:gd name="connsiteX3" fmla="*/ 8617527 w 8617527"/>
              <a:gd name="connsiteY3" fmla="*/ 498764 h 1191491"/>
              <a:gd name="connsiteX0" fmla="*/ 0 w 8617527"/>
              <a:gd name="connsiteY0" fmla="*/ 661463 h 1201790"/>
              <a:gd name="connsiteX1" fmla="*/ 2673927 w 8617527"/>
              <a:gd name="connsiteY1" fmla="*/ 10299 h 1201790"/>
              <a:gd name="connsiteX2" fmla="*/ 6483927 w 8617527"/>
              <a:gd name="connsiteY2" fmla="*/ 1201790 h 1201790"/>
              <a:gd name="connsiteX3" fmla="*/ 8617527 w 8617527"/>
              <a:gd name="connsiteY3" fmla="*/ 509063 h 1201790"/>
              <a:gd name="connsiteX0" fmla="*/ 0 w 8617527"/>
              <a:gd name="connsiteY0" fmla="*/ 651245 h 1191572"/>
              <a:gd name="connsiteX1" fmla="*/ 2673927 w 8617527"/>
              <a:gd name="connsiteY1" fmla="*/ 81 h 1191572"/>
              <a:gd name="connsiteX2" fmla="*/ 6483927 w 8617527"/>
              <a:gd name="connsiteY2" fmla="*/ 1191572 h 1191572"/>
              <a:gd name="connsiteX3" fmla="*/ 8617527 w 8617527"/>
              <a:gd name="connsiteY3" fmla="*/ 498845 h 1191572"/>
              <a:gd name="connsiteX0" fmla="*/ 0 w 8617527"/>
              <a:gd name="connsiteY0" fmla="*/ 651245 h 1217033"/>
              <a:gd name="connsiteX1" fmla="*/ 2673927 w 8617527"/>
              <a:gd name="connsiteY1" fmla="*/ 81 h 1217033"/>
              <a:gd name="connsiteX2" fmla="*/ 6483927 w 8617527"/>
              <a:gd name="connsiteY2" fmla="*/ 1191572 h 1217033"/>
              <a:gd name="connsiteX3" fmla="*/ 8617527 w 8617527"/>
              <a:gd name="connsiteY3" fmla="*/ 498845 h 1217033"/>
              <a:gd name="connsiteX0" fmla="*/ 0 w 8617527"/>
              <a:gd name="connsiteY0" fmla="*/ 651245 h 1191898"/>
              <a:gd name="connsiteX1" fmla="*/ 2673927 w 8617527"/>
              <a:gd name="connsiteY1" fmla="*/ 81 h 1191898"/>
              <a:gd name="connsiteX2" fmla="*/ 6483927 w 8617527"/>
              <a:gd name="connsiteY2" fmla="*/ 1191572 h 1191898"/>
              <a:gd name="connsiteX3" fmla="*/ 8617527 w 8617527"/>
              <a:gd name="connsiteY3" fmla="*/ 498845 h 1191898"/>
              <a:gd name="connsiteX0" fmla="*/ 0 w 8617527"/>
              <a:gd name="connsiteY0" fmla="*/ 651245 h 1191625"/>
              <a:gd name="connsiteX1" fmla="*/ 2673927 w 8617527"/>
              <a:gd name="connsiteY1" fmla="*/ 81 h 1191625"/>
              <a:gd name="connsiteX2" fmla="*/ 6483927 w 8617527"/>
              <a:gd name="connsiteY2" fmla="*/ 1191572 h 1191625"/>
              <a:gd name="connsiteX3" fmla="*/ 8617527 w 8617527"/>
              <a:gd name="connsiteY3" fmla="*/ 498845 h 1191625"/>
              <a:gd name="connsiteX0" fmla="*/ 0 w 8617527"/>
              <a:gd name="connsiteY0" fmla="*/ 651245 h 1196985"/>
              <a:gd name="connsiteX1" fmla="*/ 2673927 w 8617527"/>
              <a:gd name="connsiteY1" fmla="*/ 81 h 1196985"/>
              <a:gd name="connsiteX2" fmla="*/ 6483927 w 8617527"/>
              <a:gd name="connsiteY2" fmla="*/ 1191572 h 1196985"/>
              <a:gd name="connsiteX3" fmla="*/ 8617527 w 8617527"/>
              <a:gd name="connsiteY3" fmla="*/ 415718 h 1196985"/>
              <a:gd name="connsiteX0" fmla="*/ 0 w 8617527"/>
              <a:gd name="connsiteY0" fmla="*/ 662395 h 1235629"/>
              <a:gd name="connsiteX1" fmla="*/ 2673927 w 8617527"/>
              <a:gd name="connsiteY1" fmla="*/ 11231 h 1235629"/>
              <a:gd name="connsiteX2" fmla="*/ 6276108 w 8617527"/>
              <a:gd name="connsiteY2" fmla="*/ 1230431 h 1235629"/>
              <a:gd name="connsiteX3" fmla="*/ 8617527 w 8617527"/>
              <a:gd name="connsiteY3" fmla="*/ 426868 h 1235629"/>
              <a:gd name="connsiteX0" fmla="*/ 0 w 8617527"/>
              <a:gd name="connsiteY0" fmla="*/ 662395 h 1230431"/>
              <a:gd name="connsiteX1" fmla="*/ 2673927 w 8617527"/>
              <a:gd name="connsiteY1" fmla="*/ 11231 h 1230431"/>
              <a:gd name="connsiteX2" fmla="*/ 6276108 w 8617527"/>
              <a:gd name="connsiteY2" fmla="*/ 1230431 h 1230431"/>
              <a:gd name="connsiteX3" fmla="*/ 8617527 w 8617527"/>
              <a:gd name="connsiteY3" fmla="*/ 426868 h 1230431"/>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36"/>
              <a:gd name="connsiteY0" fmla="*/ 662395 h 1238608"/>
              <a:gd name="connsiteX1" fmla="*/ 2673927 w 8645236"/>
              <a:gd name="connsiteY1" fmla="*/ 11231 h 1238608"/>
              <a:gd name="connsiteX2" fmla="*/ 6276108 w 8645236"/>
              <a:gd name="connsiteY2" fmla="*/ 1230431 h 1238608"/>
              <a:gd name="connsiteX3" fmla="*/ 8645236 w 8645236"/>
              <a:gd name="connsiteY3" fmla="*/ 509995 h 1238608"/>
              <a:gd name="connsiteX0" fmla="*/ 0 w 8645282"/>
              <a:gd name="connsiteY0" fmla="*/ 662395 h 1236431"/>
              <a:gd name="connsiteX1" fmla="*/ 2673927 w 8645282"/>
              <a:gd name="connsiteY1" fmla="*/ 11231 h 1236431"/>
              <a:gd name="connsiteX2" fmla="*/ 6276108 w 8645282"/>
              <a:gd name="connsiteY2" fmla="*/ 1230431 h 1236431"/>
              <a:gd name="connsiteX3" fmla="*/ 8645236 w 8645282"/>
              <a:gd name="connsiteY3" fmla="*/ 509995 h 1236431"/>
              <a:gd name="connsiteX0" fmla="*/ 0 w 8631428"/>
              <a:gd name="connsiteY0" fmla="*/ 662395 h 1234327"/>
              <a:gd name="connsiteX1" fmla="*/ 2673927 w 8631428"/>
              <a:gd name="connsiteY1" fmla="*/ 11231 h 1234327"/>
              <a:gd name="connsiteX2" fmla="*/ 6276108 w 8631428"/>
              <a:gd name="connsiteY2" fmla="*/ 1230431 h 1234327"/>
              <a:gd name="connsiteX3" fmla="*/ 8631382 w 8631428"/>
              <a:gd name="connsiteY3" fmla="*/ 426868 h 1234327"/>
              <a:gd name="connsiteX0" fmla="*/ 0 w 8617574"/>
              <a:gd name="connsiteY0" fmla="*/ 1081098 h 1223539"/>
              <a:gd name="connsiteX1" fmla="*/ 2660073 w 8617574"/>
              <a:gd name="connsiteY1" fmla="*/ 443 h 1223539"/>
              <a:gd name="connsiteX2" fmla="*/ 6262254 w 8617574"/>
              <a:gd name="connsiteY2" fmla="*/ 1219643 h 1223539"/>
              <a:gd name="connsiteX3" fmla="*/ 8617528 w 8617574"/>
              <a:gd name="connsiteY3" fmla="*/ 416080 h 1223539"/>
              <a:gd name="connsiteX0" fmla="*/ 0 w 8617574"/>
              <a:gd name="connsiteY0" fmla="*/ 1039556 h 1181296"/>
              <a:gd name="connsiteX1" fmla="*/ 2660073 w 8617574"/>
              <a:gd name="connsiteY1" fmla="*/ 465 h 1181296"/>
              <a:gd name="connsiteX2" fmla="*/ 6262254 w 8617574"/>
              <a:gd name="connsiteY2" fmla="*/ 1178101 h 1181296"/>
              <a:gd name="connsiteX3" fmla="*/ 8617528 w 8617574"/>
              <a:gd name="connsiteY3" fmla="*/ 374538 h 1181296"/>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17574"/>
              <a:gd name="connsiteY0" fmla="*/ 1039761 h 1181501"/>
              <a:gd name="connsiteX1" fmla="*/ 2660073 w 8617574"/>
              <a:gd name="connsiteY1" fmla="*/ 670 h 1181501"/>
              <a:gd name="connsiteX2" fmla="*/ 6262254 w 8617574"/>
              <a:gd name="connsiteY2" fmla="*/ 1178306 h 1181501"/>
              <a:gd name="connsiteX3" fmla="*/ 8617528 w 8617574"/>
              <a:gd name="connsiteY3" fmla="*/ 374743 h 1181501"/>
              <a:gd name="connsiteX0" fmla="*/ 0 w 8603720"/>
              <a:gd name="connsiteY0" fmla="*/ 1039774 h 1185059"/>
              <a:gd name="connsiteX1" fmla="*/ 2660073 w 8603720"/>
              <a:gd name="connsiteY1" fmla="*/ 683 h 1185059"/>
              <a:gd name="connsiteX2" fmla="*/ 6262254 w 8603720"/>
              <a:gd name="connsiteY2" fmla="*/ 1178319 h 1185059"/>
              <a:gd name="connsiteX3" fmla="*/ 8603674 w 8603720"/>
              <a:gd name="connsiteY3" fmla="*/ 513302 h 1185059"/>
              <a:gd name="connsiteX0" fmla="*/ 0 w 8646540"/>
              <a:gd name="connsiteY0" fmla="*/ 1039774 h 1183120"/>
              <a:gd name="connsiteX1" fmla="*/ 2660073 w 8646540"/>
              <a:gd name="connsiteY1" fmla="*/ 683 h 1183120"/>
              <a:gd name="connsiteX2" fmla="*/ 6262254 w 8646540"/>
              <a:gd name="connsiteY2" fmla="*/ 1178319 h 1183120"/>
              <a:gd name="connsiteX3" fmla="*/ 8646495 w 8646540"/>
              <a:gd name="connsiteY3" fmla="*/ 185311 h 1183120"/>
              <a:gd name="connsiteX0" fmla="*/ 0 w 8646549"/>
              <a:gd name="connsiteY0" fmla="*/ 1039497 h 1182843"/>
              <a:gd name="connsiteX1" fmla="*/ 2660073 w 8646549"/>
              <a:gd name="connsiteY1" fmla="*/ 406 h 1182843"/>
              <a:gd name="connsiteX2" fmla="*/ 6497771 w 8646549"/>
              <a:gd name="connsiteY2" fmla="*/ 1178042 h 1182843"/>
              <a:gd name="connsiteX3" fmla="*/ 8646495 w 8646549"/>
              <a:gd name="connsiteY3" fmla="*/ 185034 h 1182843"/>
              <a:gd name="connsiteX0" fmla="*/ 0 w 8646550"/>
              <a:gd name="connsiteY0" fmla="*/ 1039497 h 1178042"/>
              <a:gd name="connsiteX1" fmla="*/ 2660073 w 8646550"/>
              <a:gd name="connsiteY1" fmla="*/ 406 h 1178042"/>
              <a:gd name="connsiteX2" fmla="*/ 6497771 w 8646550"/>
              <a:gd name="connsiteY2" fmla="*/ 1178042 h 1178042"/>
              <a:gd name="connsiteX3" fmla="*/ 8646495 w 8646550"/>
              <a:gd name="connsiteY3" fmla="*/ 185034 h 1178042"/>
              <a:gd name="connsiteX0" fmla="*/ 0 w 8646550"/>
              <a:gd name="connsiteY0" fmla="*/ 1039497 h 1178052"/>
              <a:gd name="connsiteX1" fmla="*/ 2660073 w 8646550"/>
              <a:gd name="connsiteY1" fmla="*/ 406 h 1178052"/>
              <a:gd name="connsiteX2" fmla="*/ 6497771 w 8646550"/>
              <a:gd name="connsiteY2" fmla="*/ 1178042 h 1178052"/>
              <a:gd name="connsiteX3" fmla="*/ 8646495 w 8646550"/>
              <a:gd name="connsiteY3" fmla="*/ 185034 h 1178052"/>
              <a:gd name="connsiteX0" fmla="*/ 0 w 8646549"/>
              <a:gd name="connsiteY0" fmla="*/ 1039093 h 1048441"/>
              <a:gd name="connsiteX1" fmla="*/ 2660073 w 8646549"/>
              <a:gd name="connsiteY1" fmla="*/ 2 h 1048441"/>
              <a:gd name="connsiteX2" fmla="*/ 6465655 w 8646549"/>
              <a:gd name="connsiteY2" fmla="*/ 1048430 h 1048441"/>
              <a:gd name="connsiteX3" fmla="*/ 8646495 w 8646549"/>
              <a:gd name="connsiteY3" fmla="*/ 184630 h 1048441"/>
            </a:gdLst>
            <a:ahLst/>
            <a:cxnLst>
              <a:cxn ang="0">
                <a:pos x="connsiteX0" y="connsiteY0"/>
              </a:cxn>
              <a:cxn ang="0">
                <a:pos x="connsiteX1" y="connsiteY1"/>
              </a:cxn>
              <a:cxn ang="0">
                <a:pos x="connsiteX2" y="connsiteY2"/>
              </a:cxn>
              <a:cxn ang="0">
                <a:pos x="connsiteX3" y="connsiteY3"/>
              </a:cxn>
            </a:cxnLst>
            <a:rect l="l" t="t" r="r" b="b"/>
            <a:pathLst>
              <a:path w="8646549" h="1048441">
                <a:moveTo>
                  <a:pt x="0" y="1039093"/>
                </a:moveTo>
                <a:cubicBezTo>
                  <a:pt x="18473" y="946729"/>
                  <a:pt x="1582464" y="-1554"/>
                  <a:pt x="2660073" y="2"/>
                </a:cubicBezTo>
                <a:cubicBezTo>
                  <a:pt x="3737682" y="1558"/>
                  <a:pt x="5442940" y="1052446"/>
                  <a:pt x="6465655" y="1048430"/>
                </a:cubicBezTo>
                <a:cubicBezTo>
                  <a:pt x="7488370" y="1044414"/>
                  <a:pt x="8655731" y="180011"/>
                  <a:pt x="8646495" y="184630"/>
                </a:cubicBezTo>
              </a:path>
            </a:pathLst>
          </a:custGeom>
          <a:noFill/>
          <a:ln w="9525" cap="flat">
            <a:solidFill>
              <a:schemeClr val="bg1">
                <a:lumMod val="50000"/>
              </a:schemeClr>
            </a:solidFill>
            <a:prstDash val="sysDash"/>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ea typeface="+mn-ea"/>
              <a:cs typeface="+mn-cs"/>
            </a:endParaRPr>
          </a:p>
        </p:txBody>
      </p:sp>
      <p:sp>
        <p:nvSpPr>
          <p:cNvPr id="12" name="TextBox 11">
            <a:extLst>
              <a:ext uri="{FF2B5EF4-FFF2-40B4-BE49-F238E27FC236}">
                <a16:creationId xmlns:a16="http://schemas.microsoft.com/office/drawing/2014/main" id="{3D580307-E138-41AC-89A1-9553422E8FA7}"/>
              </a:ext>
            </a:extLst>
          </p:cNvPr>
          <p:cNvSpPr txBox="1"/>
          <p:nvPr/>
        </p:nvSpPr>
        <p:spPr>
          <a:xfrm>
            <a:off x="914721" y="3896972"/>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Below the Micro-Purchase Threshold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acquisition of property or services, the aggregate dollar amount of which </a:t>
            </a:r>
            <a:r>
              <a:rPr lang="en-US" sz="1400" b="1">
                <a:solidFill>
                  <a:schemeClr val="accent2"/>
                </a:solidFill>
              </a:rPr>
              <a:t>does not exceed the micro-purchase threshold</a:t>
            </a:r>
          </a:p>
        </p:txBody>
      </p:sp>
      <p:sp>
        <p:nvSpPr>
          <p:cNvPr id="8" name="TextBox 7">
            <a:extLst>
              <a:ext uri="{FF2B5EF4-FFF2-40B4-BE49-F238E27FC236}">
                <a16:creationId xmlns:a16="http://schemas.microsoft.com/office/drawing/2014/main" id="{B48FE30A-FD0C-4562-BF89-9790229CA6DA}"/>
              </a:ext>
            </a:extLst>
          </p:cNvPr>
          <p:cNvSpPr txBox="1"/>
          <p:nvPr/>
        </p:nvSpPr>
        <p:spPr>
          <a:xfrm>
            <a:off x="2977713" y="3035928"/>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Only Available from a Single Source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item is </a:t>
            </a:r>
            <a:r>
              <a:rPr lang="en-US" sz="1400" b="1">
                <a:solidFill>
                  <a:schemeClr val="accent2"/>
                </a:solidFill>
              </a:rPr>
              <a:t>available only from a single source</a:t>
            </a:r>
          </a:p>
        </p:txBody>
      </p:sp>
      <p:sp>
        <p:nvSpPr>
          <p:cNvPr id="9" name="TextBox 8">
            <a:extLst>
              <a:ext uri="{FF2B5EF4-FFF2-40B4-BE49-F238E27FC236}">
                <a16:creationId xmlns:a16="http://schemas.microsoft.com/office/drawing/2014/main" id="{11240E9D-6A00-4D45-9036-4E85814D213E}"/>
              </a:ext>
            </a:extLst>
          </p:cNvPr>
          <p:cNvSpPr txBox="1"/>
          <p:nvPr/>
        </p:nvSpPr>
        <p:spPr>
          <a:xfrm>
            <a:off x="5040705" y="3463226"/>
            <a:ext cx="1737360"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Public Exigency</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a:t>
            </a:r>
            <a:r>
              <a:rPr lang="en-US" sz="1400" b="1">
                <a:solidFill>
                  <a:schemeClr val="accent2"/>
                </a:solidFill>
              </a:rPr>
              <a:t>public exigency </a:t>
            </a:r>
            <a:r>
              <a:rPr lang="en-US" sz="1200"/>
              <a:t>or emergency for the requirement will not permit a delay resulting from publicizing a competitive solicitation</a:t>
            </a:r>
            <a:endParaRPr kumimoji="0" lang="en-US" sz="1200" b="0" i="0" u="none" strike="noStrike" kern="1200" cap="none" spc="0" normalizeH="0" baseline="0" noProof="0">
              <a:ln>
                <a:noFill/>
              </a:ln>
              <a:solidFill>
                <a:srgbClr val="000000"/>
              </a:solidFill>
              <a:effectLst/>
              <a:uLnTx/>
              <a:uFillTx/>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8862800-40FC-4DBA-83E7-9DBAF04A3AEB}"/>
              </a:ext>
            </a:extLst>
          </p:cNvPr>
          <p:cNvSpPr txBox="1"/>
          <p:nvPr/>
        </p:nvSpPr>
        <p:spPr>
          <a:xfrm>
            <a:off x="7103697" y="4122645"/>
            <a:ext cx="2062992" cy="1761236"/>
          </a:xfrm>
          <a:prstGeom prst="rect">
            <a:avLst/>
          </a:prstGeom>
          <a:noFill/>
        </p:spPr>
        <p:txBody>
          <a:bodyPr wrap="square" lIns="0" tIns="0" rIns="0" bIns="0" rtlCol="0">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Pre-Authorized</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The Federal awarding agency or </a:t>
            </a:r>
            <a:r>
              <a:rPr lang="en-US" sz="1400" b="1">
                <a:solidFill>
                  <a:schemeClr val="accent2"/>
                </a:solidFill>
              </a:rPr>
              <a:t>pass-through entity expressly authorizes a noncompetitive procurement </a:t>
            </a:r>
            <a:r>
              <a:rPr lang="en-US" sz="1200"/>
              <a:t>in response to a written request from the non-Federal entity</a:t>
            </a:r>
            <a:endParaRPr kumimoji="0" lang="en-US" sz="1100" b="0" i="0" u="none" strike="noStrike" kern="1200" cap="none" spc="0" normalizeH="0" baseline="0" noProof="0">
              <a:ln>
                <a:noFill/>
              </a:ln>
              <a:solidFill>
                <a:srgbClr val="000000"/>
              </a:solidFill>
              <a:effectLst/>
              <a:uLnTx/>
              <a:uFillTx/>
              <a:ea typeface="+mn-ea"/>
              <a:cs typeface="+mn-cs"/>
            </a:endParaRPr>
          </a:p>
        </p:txBody>
      </p:sp>
      <p:grpSp>
        <p:nvGrpSpPr>
          <p:cNvPr id="30" name="Group 29">
            <a:extLst>
              <a:ext uri="{FF2B5EF4-FFF2-40B4-BE49-F238E27FC236}">
                <a16:creationId xmlns:a16="http://schemas.microsoft.com/office/drawing/2014/main" id="{D635EBBB-769F-411B-BCF1-C53306A090D5}"/>
              </a:ext>
              <a:ext uri="{C183D7F6-B498-43B3-948B-1728B52AA6E4}">
                <adec:decorative xmlns:adec="http://schemas.microsoft.com/office/drawing/2017/decorative" val="1"/>
              </a:ext>
            </a:extLst>
          </p:cNvPr>
          <p:cNvGrpSpPr/>
          <p:nvPr/>
        </p:nvGrpSpPr>
        <p:grpSpPr>
          <a:xfrm>
            <a:off x="3348802" y="2176272"/>
            <a:ext cx="640080" cy="640080"/>
            <a:chOff x="3466197" y="2252662"/>
            <a:chExt cx="640080" cy="640080"/>
          </a:xfrm>
        </p:grpSpPr>
        <p:sp>
          <p:nvSpPr>
            <p:cNvPr id="14" name="Oval 13">
              <a:extLst>
                <a:ext uri="{FF2B5EF4-FFF2-40B4-BE49-F238E27FC236}">
                  <a16:creationId xmlns:a16="http://schemas.microsoft.com/office/drawing/2014/main" id="{9607EE57-EEA1-4DBC-8F39-9B640CACCE2B}"/>
                </a:ext>
              </a:extLst>
            </p:cNvPr>
            <p:cNvSpPr/>
            <p:nvPr/>
          </p:nvSpPr>
          <p:spPr bwMode="gray">
            <a:xfrm>
              <a:off x="3466197" y="2252662"/>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pic>
          <p:nvPicPr>
            <p:cNvPr id="19" name="Graphic 18" descr="Tag">
              <a:extLst>
                <a:ext uri="{FF2B5EF4-FFF2-40B4-BE49-F238E27FC236}">
                  <a16:creationId xmlns:a16="http://schemas.microsoft.com/office/drawing/2014/main" id="{F7C86ADD-B56C-4398-A9FE-2F572250A99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11917" y="2294548"/>
              <a:ext cx="548640" cy="548640"/>
            </a:xfrm>
            <a:prstGeom prst="rect">
              <a:avLst/>
            </a:prstGeom>
          </p:spPr>
        </p:pic>
      </p:grpSp>
      <p:sp>
        <p:nvSpPr>
          <p:cNvPr id="15" name="Oval 14">
            <a:extLst>
              <a:ext uri="{FF2B5EF4-FFF2-40B4-BE49-F238E27FC236}">
                <a16:creationId xmlns:a16="http://schemas.microsoft.com/office/drawing/2014/main" id="{7A29E94D-4395-4253-935E-CE255B8A6760}"/>
              </a:ext>
              <a:ext uri="{C183D7F6-B498-43B3-948B-1728B52AA6E4}">
                <adec:decorative xmlns:adec="http://schemas.microsoft.com/office/drawing/2017/decorative" val="1"/>
              </a:ext>
            </a:extLst>
          </p:cNvPr>
          <p:cNvSpPr/>
          <p:nvPr/>
        </p:nvSpPr>
        <p:spPr bwMode="gray">
          <a:xfrm rot="2515801">
            <a:off x="5357425" y="240318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FFFFFF"/>
              </a:solidFill>
              <a:effectLst/>
              <a:uLnTx/>
              <a:uFillTx/>
              <a:ea typeface="+mn-ea"/>
              <a:cs typeface="+mn-cs"/>
            </a:endParaRPr>
          </a:p>
        </p:txBody>
      </p:sp>
      <p:grpSp>
        <p:nvGrpSpPr>
          <p:cNvPr id="28" name="Group 27">
            <a:extLst>
              <a:ext uri="{FF2B5EF4-FFF2-40B4-BE49-F238E27FC236}">
                <a16:creationId xmlns:a16="http://schemas.microsoft.com/office/drawing/2014/main" id="{6FDF11FA-26CE-4F59-9EC4-425A3E57D9F3}"/>
              </a:ext>
              <a:ext uri="{C183D7F6-B498-43B3-948B-1728B52AA6E4}">
                <adec:decorative xmlns:adec="http://schemas.microsoft.com/office/drawing/2017/decorative" val="1"/>
              </a:ext>
            </a:extLst>
          </p:cNvPr>
          <p:cNvGrpSpPr/>
          <p:nvPr/>
        </p:nvGrpSpPr>
        <p:grpSpPr>
          <a:xfrm>
            <a:off x="9925907" y="2916659"/>
            <a:ext cx="640080" cy="640080"/>
            <a:chOff x="10395486" y="2815617"/>
            <a:chExt cx="640080" cy="640080"/>
          </a:xfrm>
        </p:grpSpPr>
        <p:sp>
          <p:nvSpPr>
            <p:cNvPr id="17" name="Oval 16">
              <a:extLst>
                <a:ext uri="{FF2B5EF4-FFF2-40B4-BE49-F238E27FC236}">
                  <a16:creationId xmlns:a16="http://schemas.microsoft.com/office/drawing/2014/main" id="{5365136A-DE79-44D8-898C-4DF06F416675}"/>
                </a:ext>
              </a:extLst>
            </p:cNvPr>
            <p:cNvSpPr/>
            <p:nvPr/>
          </p:nvSpPr>
          <p:spPr bwMode="gray">
            <a:xfrm>
              <a:off x="10395486" y="2815617"/>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1" name="Graphic 20" descr="Shopping cart">
              <a:extLst>
                <a:ext uri="{FF2B5EF4-FFF2-40B4-BE49-F238E27FC236}">
                  <a16:creationId xmlns:a16="http://schemas.microsoft.com/office/drawing/2014/main" id="{EDA502E5-CC1C-49D3-A85D-D2D2EA8EF05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61285" y="2869152"/>
              <a:ext cx="548640" cy="548640"/>
            </a:xfrm>
            <a:prstGeom prst="rect">
              <a:avLst/>
            </a:prstGeom>
          </p:spPr>
        </p:pic>
      </p:grpSp>
      <p:sp>
        <p:nvSpPr>
          <p:cNvPr id="13" name="Oval 12">
            <a:extLst>
              <a:ext uri="{FF2B5EF4-FFF2-40B4-BE49-F238E27FC236}">
                <a16:creationId xmlns:a16="http://schemas.microsoft.com/office/drawing/2014/main" id="{24D63AFC-935A-48D1-8DCB-0CF39D318238}"/>
              </a:ext>
              <a:ext uri="{C183D7F6-B498-43B3-948B-1728B52AA6E4}">
                <adec:decorative xmlns:adec="http://schemas.microsoft.com/office/drawing/2017/decorative" val="1"/>
              </a:ext>
            </a:extLst>
          </p:cNvPr>
          <p:cNvSpPr/>
          <p:nvPr/>
        </p:nvSpPr>
        <p:spPr bwMode="gray">
          <a:xfrm>
            <a:off x="1143321" y="2924474"/>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grpSp>
        <p:nvGrpSpPr>
          <p:cNvPr id="27" name="Group 26">
            <a:extLst>
              <a:ext uri="{FF2B5EF4-FFF2-40B4-BE49-F238E27FC236}">
                <a16:creationId xmlns:a16="http://schemas.microsoft.com/office/drawing/2014/main" id="{DE8DB6F5-3B60-4837-BBE6-791432AD6522}"/>
              </a:ext>
              <a:ext uri="{C183D7F6-B498-43B3-948B-1728B52AA6E4}">
                <adec:decorative xmlns:adec="http://schemas.microsoft.com/office/drawing/2017/decorative" val="1"/>
              </a:ext>
            </a:extLst>
          </p:cNvPr>
          <p:cNvGrpSpPr/>
          <p:nvPr/>
        </p:nvGrpSpPr>
        <p:grpSpPr>
          <a:xfrm>
            <a:off x="7733538" y="3277419"/>
            <a:ext cx="640080" cy="640080"/>
            <a:chOff x="8089036" y="3367209"/>
            <a:chExt cx="640080" cy="640080"/>
          </a:xfrm>
        </p:grpSpPr>
        <p:sp>
          <p:nvSpPr>
            <p:cNvPr id="16" name="Oval 15">
              <a:extLst>
                <a:ext uri="{FF2B5EF4-FFF2-40B4-BE49-F238E27FC236}">
                  <a16:creationId xmlns:a16="http://schemas.microsoft.com/office/drawing/2014/main" id="{4EEB8478-6CB5-4432-A7A5-99FA44D0C616}"/>
                </a:ext>
              </a:extLst>
            </p:cNvPr>
            <p:cNvSpPr/>
            <p:nvPr/>
          </p:nvSpPr>
          <p:spPr bwMode="gray">
            <a:xfrm>
              <a:off x="8089036" y="3367209"/>
              <a:ext cx="640080" cy="640080"/>
            </a:xfrm>
            <a:prstGeom prst="ellipse">
              <a:avLst/>
            </a:prstGeom>
            <a:solidFill>
              <a:schemeClr val="bg1"/>
            </a:solidFill>
            <a:ln w="12700" algn="ctr">
              <a:solidFill>
                <a:schemeClr val="bg1">
                  <a:lumMod val="50000"/>
                </a:schemeClr>
              </a:solidFill>
              <a:miter lim="800000"/>
              <a:headEnd/>
              <a:tailEnd/>
            </a:ln>
          </p:spPr>
          <p:txBody>
            <a:bodyPr wrap="square" lIns="88900" tIns="88900" rIns="88900" bIns="88900" rtlCol="0" anchor="t"/>
            <a:lstStyle/>
            <a:p>
              <a:pPr marL="285750" marR="0" lvl="0" indent="-285750" algn="l"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err="1">
                <a:ln>
                  <a:noFill/>
                </a:ln>
                <a:solidFill>
                  <a:srgbClr val="000000"/>
                </a:solidFill>
                <a:effectLst/>
                <a:uLnTx/>
                <a:uFillTx/>
                <a:ea typeface="+mn-ea"/>
                <a:cs typeface="+mn-cs"/>
              </a:endParaRPr>
            </a:p>
          </p:txBody>
        </p:sp>
        <p:pic>
          <p:nvPicPr>
            <p:cNvPr id="23" name="Graphic 22" descr="Users">
              <a:extLst>
                <a:ext uri="{FF2B5EF4-FFF2-40B4-BE49-F238E27FC236}">
                  <a16:creationId xmlns:a16="http://schemas.microsoft.com/office/drawing/2014/main" id="{FE20EE41-A5D6-4E99-991A-C549CC16ADB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38160" y="3407076"/>
              <a:ext cx="548640" cy="548640"/>
            </a:xfrm>
            <a:prstGeom prst="rect">
              <a:avLst/>
            </a:prstGeom>
          </p:spPr>
        </p:pic>
      </p:grpSp>
      <p:sp>
        <p:nvSpPr>
          <p:cNvPr id="11" name="TextBox 10">
            <a:extLst>
              <a:ext uri="{FF2B5EF4-FFF2-40B4-BE49-F238E27FC236}">
                <a16:creationId xmlns:a16="http://schemas.microsoft.com/office/drawing/2014/main" id="{D4B308F2-BAD4-49A4-9A49-E03C2FA4599C}"/>
              </a:ext>
            </a:extLst>
          </p:cNvPr>
          <p:cNvSpPr txBox="1"/>
          <p:nvPr/>
        </p:nvSpPr>
        <p:spPr>
          <a:xfrm>
            <a:off x="9329091" y="3743452"/>
            <a:ext cx="1964210" cy="1761236"/>
          </a:xfrm>
          <a:prstGeom prst="rect">
            <a:avLst/>
          </a:prstGeom>
          <a:noFill/>
        </p:spPr>
        <p:txBody>
          <a:bodyPr wrap="square" lIns="0" tIns="0" rIns="0" bIns="0" rtlCol="0" anchor="t">
            <a:noAutofit/>
          </a:bodyPr>
          <a:lstStyle/>
          <a:p>
            <a:pPr marL="0" marR="0" lvl="0" indent="0" algn="l" defTabSz="1219170" rtl="0" eaLnBrk="1" fontAlgn="auto" latinLnBrk="0" hangingPunct="1">
              <a:lnSpc>
                <a:spcPct val="106000"/>
              </a:lnSpc>
              <a:spcBef>
                <a:spcPts val="0"/>
              </a:spcBef>
              <a:spcAft>
                <a:spcPts val="600"/>
              </a:spcAft>
              <a:buClrTx/>
              <a:buSzPct val="100000"/>
              <a:buFontTx/>
              <a:buNone/>
              <a:tabLst/>
              <a:defRPr/>
            </a:pPr>
            <a:r>
              <a:rPr kumimoji="0" lang="en-US" sz="1400" b="1" i="0" u="none" strike="noStrike" kern="1200" cap="none" spc="0" normalizeH="0" baseline="0" noProof="0">
                <a:ln>
                  <a:noFill/>
                </a:ln>
                <a:solidFill>
                  <a:schemeClr val="accent2"/>
                </a:solidFill>
                <a:effectLst/>
                <a:uLnTx/>
                <a:uFillTx/>
                <a:ea typeface="+mn-ea"/>
                <a:cs typeface="+mn-cs"/>
              </a:rPr>
              <a:t>Competition Inadequate</a:t>
            </a:r>
          </a:p>
          <a:p>
            <a:pPr marL="0" marR="0" lvl="0" indent="0" algn="l" defTabSz="1219170" rtl="0" eaLnBrk="1" fontAlgn="auto" latinLnBrk="0" hangingPunct="1">
              <a:lnSpc>
                <a:spcPct val="106000"/>
              </a:lnSpc>
              <a:spcBef>
                <a:spcPts val="0"/>
              </a:spcBef>
              <a:spcAft>
                <a:spcPts val="600"/>
              </a:spcAft>
              <a:buClrTx/>
              <a:buSzPct val="100000"/>
              <a:buFontTx/>
              <a:buNone/>
              <a:tabLst/>
              <a:defRPr/>
            </a:pPr>
            <a:r>
              <a:rPr lang="en-US" sz="1200"/>
              <a:t>After solicitation of a number of sources, </a:t>
            </a:r>
            <a:r>
              <a:rPr lang="en-US" sz="1400" b="1">
                <a:solidFill>
                  <a:schemeClr val="accent2"/>
                </a:solidFill>
              </a:rPr>
              <a:t>competition is determined inadequate</a:t>
            </a:r>
            <a:endParaRPr lang="en-US" sz="1200" b="0" i="0" u="none" strike="noStrike" kern="1200" cap="none" spc="0" normalizeH="0" baseline="0" noProof="0">
              <a:ln>
                <a:noFill/>
              </a:ln>
              <a:solidFill>
                <a:schemeClr val="accent2"/>
              </a:solidFill>
              <a:effectLst/>
              <a:uLnTx/>
              <a:uFillTx/>
              <a:cs typeface="Calibri"/>
            </a:endParaRPr>
          </a:p>
        </p:txBody>
      </p:sp>
      <p:sp>
        <p:nvSpPr>
          <p:cNvPr id="25" name="Rectangle 24">
            <a:extLst>
              <a:ext uri="{FF2B5EF4-FFF2-40B4-BE49-F238E27FC236}">
                <a16:creationId xmlns:a16="http://schemas.microsoft.com/office/drawing/2014/main" id="{B728D0F3-F5C1-4ACB-9596-5478331C1087}"/>
              </a:ext>
            </a:extLst>
          </p:cNvPr>
          <p:cNvSpPr/>
          <p:nvPr/>
        </p:nvSpPr>
        <p:spPr bwMode="gray">
          <a:xfrm>
            <a:off x="1328820" y="6017442"/>
            <a:ext cx="9601200" cy="526723"/>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ea typeface="+mn-ea"/>
                <a:cs typeface="+mn-cs"/>
              </a:rPr>
              <a:t>Document rationale according to these specific circumstances</a:t>
            </a:r>
            <a:r>
              <a:rPr kumimoji="0" lang="en-US" sz="1050" b="1" i="0" u="none" strike="noStrike" kern="1200" cap="none" spc="0" normalizeH="0" baseline="0" noProof="0">
                <a:ln>
                  <a:noFill/>
                </a:ln>
                <a:solidFill>
                  <a:srgbClr val="000000"/>
                </a:solidFill>
                <a:effectLst/>
                <a:uLnTx/>
                <a:uFillTx/>
                <a:ea typeface="+mn-ea"/>
                <a:cs typeface="+mn-cs"/>
              </a:rPr>
              <a:t> </a:t>
            </a:r>
          </a:p>
        </p:txBody>
      </p:sp>
      <p:sp>
        <p:nvSpPr>
          <p:cNvPr id="36" name="Freeform 570">
            <a:extLst>
              <a:ext uri="{FF2B5EF4-FFF2-40B4-BE49-F238E27FC236}">
                <a16:creationId xmlns:a16="http://schemas.microsoft.com/office/drawing/2014/main" id="{280F5229-B121-4F09-974A-94B51B683029}"/>
              </a:ext>
              <a:ext uri="{C183D7F6-B498-43B3-948B-1728B52AA6E4}">
                <adec:decorative xmlns:adec="http://schemas.microsoft.com/office/drawing/2017/decorative" val="1"/>
              </a:ext>
            </a:extLst>
          </p:cNvPr>
          <p:cNvSpPr>
            <a:spLocks noEditPoints="1"/>
          </p:cNvSpPr>
          <p:nvPr/>
        </p:nvSpPr>
        <p:spPr bwMode="auto">
          <a:xfrm>
            <a:off x="5407123" y="2432209"/>
            <a:ext cx="540684" cy="532279"/>
          </a:xfrm>
          <a:custGeom>
            <a:avLst/>
            <a:gdLst>
              <a:gd name="T0" fmla="*/ 228 w 234"/>
              <a:gd name="T1" fmla="*/ 15 h 231"/>
              <a:gd name="T2" fmla="*/ 212 w 234"/>
              <a:gd name="T3" fmla="*/ 4 h 231"/>
              <a:gd name="T4" fmla="*/ 207 w 234"/>
              <a:gd name="T5" fmla="*/ 0 h 231"/>
              <a:gd name="T6" fmla="*/ 197 w 234"/>
              <a:gd name="T7" fmla="*/ 15 h 231"/>
              <a:gd name="T8" fmla="*/ 180 w 234"/>
              <a:gd name="T9" fmla="*/ 20 h 231"/>
              <a:gd name="T10" fmla="*/ 186 w 234"/>
              <a:gd name="T11" fmla="*/ 29 h 231"/>
              <a:gd name="T12" fmla="*/ 110 w 234"/>
              <a:gd name="T13" fmla="*/ 30 h 231"/>
              <a:gd name="T14" fmla="*/ 90 w 234"/>
              <a:gd name="T15" fmla="*/ 36 h 231"/>
              <a:gd name="T16" fmla="*/ 65 w 234"/>
              <a:gd name="T17" fmla="*/ 65 h 231"/>
              <a:gd name="T18" fmla="*/ 17 w 234"/>
              <a:gd name="T19" fmla="*/ 194 h 231"/>
              <a:gd name="T20" fmla="*/ 87 w 234"/>
              <a:gd name="T21" fmla="*/ 231 h 231"/>
              <a:gd name="T22" fmla="*/ 137 w 234"/>
              <a:gd name="T23" fmla="*/ 79 h 231"/>
              <a:gd name="T24" fmla="*/ 130 w 234"/>
              <a:gd name="T25" fmla="*/ 45 h 231"/>
              <a:gd name="T26" fmla="*/ 119 w 234"/>
              <a:gd name="T27" fmla="*/ 34 h 231"/>
              <a:gd name="T28" fmla="*/ 190 w 234"/>
              <a:gd name="T29" fmla="*/ 38 h 231"/>
              <a:gd name="T30" fmla="*/ 191 w 234"/>
              <a:gd name="T31" fmla="*/ 51 h 231"/>
              <a:gd name="T32" fmla="*/ 198 w 234"/>
              <a:gd name="T33" fmla="*/ 51 h 231"/>
              <a:gd name="T34" fmla="*/ 217 w 234"/>
              <a:gd name="T35" fmla="*/ 50 h 231"/>
              <a:gd name="T36" fmla="*/ 220 w 234"/>
              <a:gd name="T37" fmla="*/ 51 h 231"/>
              <a:gd name="T38" fmla="*/ 226 w 234"/>
              <a:gd name="T39" fmla="*/ 43 h 231"/>
              <a:gd name="T40" fmla="*/ 232 w 234"/>
              <a:gd name="T41" fmla="*/ 26 h 231"/>
              <a:gd name="T42" fmla="*/ 149 w 234"/>
              <a:gd name="T43" fmla="*/ 105 h 231"/>
              <a:gd name="T44" fmla="*/ 87 w 234"/>
              <a:gd name="T45" fmla="*/ 221 h 231"/>
              <a:gd name="T46" fmla="*/ 25 w 234"/>
              <a:gd name="T47" fmla="*/ 189 h 231"/>
              <a:gd name="T48" fmla="*/ 87 w 234"/>
              <a:gd name="T49" fmla="*/ 72 h 231"/>
              <a:gd name="T50" fmla="*/ 149 w 234"/>
              <a:gd name="T51" fmla="*/ 105 h 231"/>
              <a:gd name="T52" fmla="*/ 128 w 234"/>
              <a:gd name="T53" fmla="*/ 73 h 231"/>
              <a:gd name="T54" fmla="*/ 87 w 234"/>
              <a:gd name="T55" fmla="*/ 63 h 231"/>
              <a:gd name="T56" fmla="*/ 79 w 234"/>
              <a:gd name="T57" fmla="*/ 47 h 231"/>
              <a:gd name="T58" fmla="*/ 106 w 234"/>
              <a:gd name="T59" fmla="*/ 47 h 231"/>
              <a:gd name="T60" fmla="*/ 211 w 234"/>
              <a:gd name="T61" fmla="*/ 29 h 231"/>
              <a:gd name="T62" fmla="*/ 207 w 234"/>
              <a:gd name="T63" fmla="*/ 32 h 231"/>
              <a:gd name="T64" fmla="*/ 203 w 234"/>
              <a:gd name="T65" fmla="*/ 29 h 231"/>
              <a:gd name="T66" fmla="*/ 204 w 234"/>
              <a:gd name="T67" fmla="*/ 24 h 231"/>
              <a:gd name="T68" fmla="*/ 210 w 234"/>
              <a:gd name="T69" fmla="*/ 24 h 231"/>
              <a:gd name="T70" fmla="*/ 211 w 234"/>
              <a:gd name="T71"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231">
                <a:moveTo>
                  <a:pt x="234" y="19"/>
                </a:moveTo>
                <a:cubicBezTo>
                  <a:pt x="233" y="16"/>
                  <a:pt x="230" y="15"/>
                  <a:pt x="228" y="15"/>
                </a:cubicBezTo>
                <a:cubicBezTo>
                  <a:pt x="216" y="15"/>
                  <a:pt x="216" y="15"/>
                  <a:pt x="216" y="15"/>
                </a:cubicBezTo>
                <a:cubicBezTo>
                  <a:pt x="212" y="4"/>
                  <a:pt x="212" y="4"/>
                  <a:pt x="212" y="4"/>
                </a:cubicBezTo>
                <a:cubicBezTo>
                  <a:pt x="212" y="2"/>
                  <a:pt x="209" y="0"/>
                  <a:pt x="207" y="0"/>
                </a:cubicBezTo>
                <a:cubicBezTo>
                  <a:pt x="207" y="0"/>
                  <a:pt x="207" y="0"/>
                  <a:pt x="207" y="0"/>
                </a:cubicBezTo>
                <a:cubicBezTo>
                  <a:pt x="204" y="0"/>
                  <a:pt x="202" y="2"/>
                  <a:pt x="201" y="4"/>
                </a:cubicBezTo>
                <a:cubicBezTo>
                  <a:pt x="197" y="15"/>
                  <a:pt x="197" y="15"/>
                  <a:pt x="197" y="15"/>
                </a:cubicBezTo>
                <a:cubicBezTo>
                  <a:pt x="186" y="15"/>
                  <a:pt x="186" y="15"/>
                  <a:pt x="186" y="15"/>
                </a:cubicBezTo>
                <a:cubicBezTo>
                  <a:pt x="183" y="15"/>
                  <a:pt x="181" y="17"/>
                  <a:pt x="180" y="20"/>
                </a:cubicBezTo>
                <a:cubicBezTo>
                  <a:pt x="179" y="22"/>
                  <a:pt x="180" y="25"/>
                  <a:pt x="182" y="26"/>
                </a:cubicBezTo>
                <a:cubicBezTo>
                  <a:pt x="186" y="29"/>
                  <a:pt x="186" y="29"/>
                  <a:pt x="186" y="29"/>
                </a:cubicBezTo>
                <a:cubicBezTo>
                  <a:pt x="174" y="31"/>
                  <a:pt x="154" y="26"/>
                  <a:pt x="140" y="20"/>
                </a:cubicBezTo>
                <a:cubicBezTo>
                  <a:pt x="124" y="12"/>
                  <a:pt x="113" y="23"/>
                  <a:pt x="110" y="30"/>
                </a:cubicBezTo>
                <a:cubicBezTo>
                  <a:pt x="107" y="38"/>
                  <a:pt x="107" y="38"/>
                  <a:pt x="107" y="38"/>
                </a:cubicBezTo>
                <a:cubicBezTo>
                  <a:pt x="101" y="37"/>
                  <a:pt x="95" y="36"/>
                  <a:pt x="90" y="36"/>
                </a:cubicBezTo>
                <a:cubicBezTo>
                  <a:pt x="74" y="36"/>
                  <a:pt x="70" y="41"/>
                  <a:pt x="69" y="45"/>
                </a:cubicBezTo>
                <a:cubicBezTo>
                  <a:pt x="69" y="45"/>
                  <a:pt x="67" y="56"/>
                  <a:pt x="65" y="65"/>
                </a:cubicBezTo>
                <a:cubicBezTo>
                  <a:pt x="35" y="74"/>
                  <a:pt x="10" y="99"/>
                  <a:pt x="4" y="131"/>
                </a:cubicBezTo>
                <a:cubicBezTo>
                  <a:pt x="0" y="153"/>
                  <a:pt x="5" y="176"/>
                  <a:pt x="17" y="194"/>
                </a:cubicBezTo>
                <a:cubicBezTo>
                  <a:pt x="30" y="213"/>
                  <a:pt x="49" y="225"/>
                  <a:pt x="71" y="230"/>
                </a:cubicBezTo>
                <a:cubicBezTo>
                  <a:pt x="77" y="231"/>
                  <a:pt x="82" y="231"/>
                  <a:pt x="87" y="231"/>
                </a:cubicBezTo>
                <a:cubicBezTo>
                  <a:pt x="127" y="231"/>
                  <a:pt x="162" y="202"/>
                  <a:pt x="170" y="162"/>
                </a:cubicBezTo>
                <a:cubicBezTo>
                  <a:pt x="176" y="130"/>
                  <a:pt x="162" y="98"/>
                  <a:pt x="137" y="79"/>
                </a:cubicBezTo>
                <a:cubicBezTo>
                  <a:pt x="141" y="59"/>
                  <a:pt x="141" y="59"/>
                  <a:pt x="141" y="59"/>
                </a:cubicBezTo>
                <a:cubicBezTo>
                  <a:pt x="142" y="54"/>
                  <a:pt x="138" y="49"/>
                  <a:pt x="130" y="45"/>
                </a:cubicBezTo>
                <a:cubicBezTo>
                  <a:pt x="126" y="43"/>
                  <a:pt x="122" y="41"/>
                  <a:pt x="117" y="40"/>
                </a:cubicBezTo>
                <a:cubicBezTo>
                  <a:pt x="119" y="34"/>
                  <a:pt x="119" y="34"/>
                  <a:pt x="119" y="34"/>
                </a:cubicBezTo>
                <a:cubicBezTo>
                  <a:pt x="119" y="33"/>
                  <a:pt x="124" y="23"/>
                  <a:pt x="136" y="28"/>
                </a:cubicBezTo>
                <a:cubicBezTo>
                  <a:pt x="148" y="33"/>
                  <a:pt x="173" y="41"/>
                  <a:pt x="190" y="38"/>
                </a:cubicBezTo>
                <a:cubicBezTo>
                  <a:pt x="188" y="44"/>
                  <a:pt x="188" y="44"/>
                  <a:pt x="188" y="44"/>
                </a:cubicBezTo>
                <a:cubicBezTo>
                  <a:pt x="188" y="46"/>
                  <a:pt x="189" y="49"/>
                  <a:pt x="191" y="51"/>
                </a:cubicBezTo>
                <a:cubicBezTo>
                  <a:pt x="192" y="51"/>
                  <a:pt x="193" y="52"/>
                  <a:pt x="194" y="52"/>
                </a:cubicBezTo>
                <a:cubicBezTo>
                  <a:pt x="196" y="52"/>
                  <a:pt x="197" y="51"/>
                  <a:pt x="198" y="51"/>
                </a:cubicBezTo>
                <a:cubicBezTo>
                  <a:pt x="207" y="44"/>
                  <a:pt x="207" y="44"/>
                  <a:pt x="207" y="44"/>
                </a:cubicBezTo>
                <a:cubicBezTo>
                  <a:pt x="217" y="50"/>
                  <a:pt x="217" y="50"/>
                  <a:pt x="217" y="50"/>
                </a:cubicBezTo>
                <a:cubicBezTo>
                  <a:pt x="218" y="51"/>
                  <a:pt x="219" y="51"/>
                  <a:pt x="220" y="51"/>
                </a:cubicBezTo>
                <a:cubicBezTo>
                  <a:pt x="220" y="51"/>
                  <a:pt x="220" y="51"/>
                  <a:pt x="220" y="51"/>
                </a:cubicBezTo>
                <a:cubicBezTo>
                  <a:pt x="222" y="51"/>
                  <a:pt x="223" y="51"/>
                  <a:pt x="224" y="50"/>
                </a:cubicBezTo>
                <a:cubicBezTo>
                  <a:pt x="226" y="49"/>
                  <a:pt x="227" y="46"/>
                  <a:pt x="226" y="43"/>
                </a:cubicBezTo>
                <a:cubicBezTo>
                  <a:pt x="223" y="33"/>
                  <a:pt x="223" y="33"/>
                  <a:pt x="223" y="33"/>
                </a:cubicBezTo>
                <a:cubicBezTo>
                  <a:pt x="232" y="26"/>
                  <a:pt x="232" y="26"/>
                  <a:pt x="232" y="26"/>
                </a:cubicBezTo>
                <a:cubicBezTo>
                  <a:pt x="234" y="24"/>
                  <a:pt x="234" y="21"/>
                  <a:pt x="234" y="19"/>
                </a:cubicBezTo>
                <a:close/>
                <a:moveTo>
                  <a:pt x="149" y="105"/>
                </a:moveTo>
                <a:cubicBezTo>
                  <a:pt x="160" y="121"/>
                  <a:pt x="164" y="141"/>
                  <a:pt x="160" y="161"/>
                </a:cubicBezTo>
                <a:cubicBezTo>
                  <a:pt x="154" y="196"/>
                  <a:pt x="123" y="221"/>
                  <a:pt x="87" y="221"/>
                </a:cubicBezTo>
                <a:cubicBezTo>
                  <a:pt x="82" y="221"/>
                  <a:pt x="78" y="221"/>
                  <a:pt x="73" y="220"/>
                </a:cubicBezTo>
                <a:cubicBezTo>
                  <a:pt x="54" y="216"/>
                  <a:pt x="37" y="205"/>
                  <a:pt x="25" y="189"/>
                </a:cubicBezTo>
                <a:cubicBezTo>
                  <a:pt x="14" y="172"/>
                  <a:pt x="10" y="153"/>
                  <a:pt x="14" y="133"/>
                </a:cubicBezTo>
                <a:cubicBezTo>
                  <a:pt x="20" y="98"/>
                  <a:pt x="51" y="72"/>
                  <a:pt x="87" y="72"/>
                </a:cubicBezTo>
                <a:cubicBezTo>
                  <a:pt x="92" y="72"/>
                  <a:pt x="96" y="73"/>
                  <a:pt x="101" y="74"/>
                </a:cubicBezTo>
                <a:cubicBezTo>
                  <a:pt x="120" y="77"/>
                  <a:pt x="137" y="88"/>
                  <a:pt x="149" y="105"/>
                </a:cubicBezTo>
                <a:close/>
                <a:moveTo>
                  <a:pt x="131" y="57"/>
                </a:moveTo>
                <a:cubicBezTo>
                  <a:pt x="128" y="73"/>
                  <a:pt x="128" y="73"/>
                  <a:pt x="128" y="73"/>
                </a:cubicBezTo>
                <a:cubicBezTo>
                  <a:pt x="120" y="69"/>
                  <a:pt x="112" y="66"/>
                  <a:pt x="103" y="64"/>
                </a:cubicBezTo>
                <a:cubicBezTo>
                  <a:pt x="97" y="63"/>
                  <a:pt x="92" y="63"/>
                  <a:pt x="87" y="63"/>
                </a:cubicBezTo>
                <a:cubicBezTo>
                  <a:pt x="83" y="63"/>
                  <a:pt x="79" y="63"/>
                  <a:pt x="76" y="63"/>
                </a:cubicBezTo>
                <a:cubicBezTo>
                  <a:pt x="77" y="57"/>
                  <a:pt x="78" y="50"/>
                  <a:pt x="79" y="47"/>
                </a:cubicBezTo>
                <a:cubicBezTo>
                  <a:pt x="80" y="47"/>
                  <a:pt x="83" y="46"/>
                  <a:pt x="90" y="46"/>
                </a:cubicBezTo>
                <a:cubicBezTo>
                  <a:pt x="95" y="46"/>
                  <a:pt x="100" y="46"/>
                  <a:pt x="106" y="47"/>
                </a:cubicBezTo>
                <a:cubicBezTo>
                  <a:pt x="121" y="50"/>
                  <a:pt x="130" y="55"/>
                  <a:pt x="131" y="57"/>
                </a:cubicBezTo>
                <a:close/>
                <a:moveTo>
                  <a:pt x="211" y="29"/>
                </a:moveTo>
                <a:cubicBezTo>
                  <a:pt x="214" y="37"/>
                  <a:pt x="214" y="37"/>
                  <a:pt x="214" y="37"/>
                </a:cubicBezTo>
                <a:cubicBezTo>
                  <a:pt x="207" y="32"/>
                  <a:pt x="207" y="32"/>
                  <a:pt x="207" y="32"/>
                </a:cubicBezTo>
                <a:cubicBezTo>
                  <a:pt x="200" y="37"/>
                  <a:pt x="200" y="37"/>
                  <a:pt x="200" y="37"/>
                </a:cubicBezTo>
                <a:cubicBezTo>
                  <a:pt x="203" y="29"/>
                  <a:pt x="203" y="29"/>
                  <a:pt x="203" y="29"/>
                </a:cubicBezTo>
                <a:cubicBezTo>
                  <a:pt x="196" y="25"/>
                  <a:pt x="196" y="25"/>
                  <a:pt x="196" y="25"/>
                </a:cubicBezTo>
                <a:cubicBezTo>
                  <a:pt x="204" y="24"/>
                  <a:pt x="204" y="24"/>
                  <a:pt x="204" y="24"/>
                </a:cubicBezTo>
                <a:cubicBezTo>
                  <a:pt x="207" y="17"/>
                  <a:pt x="207" y="17"/>
                  <a:pt x="207" y="17"/>
                </a:cubicBezTo>
                <a:cubicBezTo>
                  <a:pt x="210" y="24"/>
                  <a:pt x="210" y="24"/>
                  <a:pt x="210" y="24"/>
                </a:cubicBezTo>
                <a:cubicBezTo>
                  <a:pt x="218" y="24"/>
                  <a:pt x="218" y="24"/>
                  <a:pt x="218" y="24"/>
                </a:cubicBezTo>
                <a:lnTo>
                  <a:pt x="211" y="2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8" name="Freeform 100">
            <a:extLst>
              <a:ext uri="{FF2B5EF4-FFF2-40B4-BE49-F238E27FC236}">
                <a16:creationId xmlns:a16="http://schemas.microsoft.com/office/drawing/2014/main" id="{9396FBE6-079A-444B-AADB-8BA9AB74AB2F}"/>
              </a:ext>
              <a:ext uri="{C183D7F6-B498-43B3-948B-1728B52AA6E4}">
                <adec:decorative xmlns:adec="http://schemas.microsoft.com/office/drawing/2017/decorative" val="1"/>
              </a:ext>
            </a:extLst>
          </p:cNvPr>
          <p:cNvSpPr>
            <a:spLocks noEditPoints="1"/>
          </p:cNvSpPr>
          <p:nvPr/>
        </p:nvSpPr>
        <p:spPr bwMode="auto">
          <a:xfrm>
            <a:off x="1197388" y="3026027"/>
            <a:ext cx="428625" cy="425824"/>
          </a:xfrm>
          <a:custGeom>
            <a:avLst/>
            <a:gdLst>
              <a:gd name="T0" fmla="*/ 232 w 237"/>
              <a:gd name="T1" fmla="*/ 207 h 236"/>
              <a:gd name="T2" fmla="*/ 170 w 237"/>
              <a:gd name="T3" fmla="*/ 146 h 236"/>
              <a:gd name="T4" fmla="*/ 186 w 237"/>
              <a:gd name="T5" fmla="*/ 93 h 236"/>
              <a:gd name="T6" fmla="*/ 93 w 237"/>
              <a:gd name="T7" fmla="*/ 0 h 236"/>
              <a:gd name="T8" fmla="*/ 0 w 237"/>
              <a:gd name="T9" fmla="*/ 93 h 236"/>
              <a:gd name="T10" fmla="*/ 93 w 237"/>
              <a:gd name="T11" fmla="*/ 186 h 236"/>
              <a:gd name="T12" fmla="*/ 146 w 237"/>
              <a:gd name="T13" fmla="*/ 169 h 236"/>
              <a:gd name="T14" fmla="*/ 208 w 237"/>
              <a:gd name="T15" fmla="*/ 231 h 236"/>
              <a:gd name="T16" fmla="*/ 220 w 237"/>
              <a:gd name="T17" fmla="*/ 236 h 236"/>
              <a:gd name="T18" fmla="*/ 232 w 237"/>
              <a:gd name="T19" fmla="*/ 231 h 236"/>
              <a:gd name="T20" fmla="*/ 237 w 237"/>
              <a:gd name="T21" fmla="*/ 219 h 236"/>
              <a:gd name="T22" fmla="*/ 232 w 237"/>
              <a:gd name="T23" fmla="*/ 207 h 236"/>
              <a:gd name="T24" fmla="*/ 93 w 237"/>
              <a:gd name="T25" fmla="*/ 176 h 236"/>
              <a:gd name="T26" fmla="*/ 10 w 237"/>
              <a:gd name="T27" fmla="*/ 93 h 236"/>
              <a:gd name="T28" fmla="*/ 93 w 237"/>
              <a:gd name="T29" fmla="*/ 10 h 236"/>
              <a:gd name="T30" fmla="*/ 177 w 237"/>
              <a:gd name="T31" fmla="*/ 93 h 236"/>
              <a:gd name="T32" fmla="*/ 93 w 237"/>
              <a:gd name="T33" fmla="*/ 176 h 236"/>
              <a:gd name="T34" fmla="*/ 225 w 237"/>
              <a:gd name="T35" fmla="*/ 225 h 236"/>
              <a:gd name="T36" fmla="*/ 215 w 237"/>
              <a:gd name="T37" fmla="*/ 225 h 236"/>
              <a:gd name="T38" fmla="*/ 154 w 237"/>
              <a:gd name="T39" fmla="*/ 163 h 236"/>
              <a:gd name="T40" fmla="*/ 164 w 237"/>
              <a:gd name="T41" fmla="*/ 153 h 236"/>
              <a:gd name="T42" fmla="*/ 225 w 237"/>
              <a:gd name="T43" fmla="*/ 214 h 236"/>
              <a:gd name="T44" fmla="*/ 225 w 237"/>
              <a:gd name="T45" fmla="*/ 2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7" h="236">
                <a:moveTo>
                  <a:pt x="232" y="207"/>
                </a:moveTo>
                <a:cubicBezTo>
                  <a:pt x="170" y="146"/>
                  <a:pt x="170" y="146"/>
                  <a:pt x="170" y="146"/>
                </a:cubicBezTo>
                <a:cubicBezTo>
                  <a:pt x="180" y="131"/>
                  <a:pt x="186" y="112"/>
                  <a:pt x="186" y="93"/>
                </a:cubicBezTo>
                <a:cubicBezTo>
                  <a:pt x="186" y="42"/>
                  <a:pt x="145" y="0"/>
                  <a:pt x="93" y="0"/>
                </a:cubicBezTo>
                <a:cubicBezTo>
                  <a:pt x="42" y="0"/>
                  <a:pt x="0" y="42"/>
                  <a:pt x="0" y="93"/>
                </a:cubicBezTo>
                <a:cubicBezTo>
                  <a:pt x="0" y="144"/>
                  <a:pt x="42" y="186"/>
                  <a:pt x="93" y="186"/>
                </a:cubicBezTo>
                <a:cubicBezTo>
                  <a:pt x="113" y="186"/>
                  <a:pt x="131" y="180"/>
                  <a:pt x="146" y="169"/>
                </a:cubicBezTo>
                <a:cubicBezTo>
                  <a:pt x="208" y="231"/>
                  <a:pt x="208" y="231"/>
                  <a:pt x="208" y="231"/>
                </a:cubicBezTo>
                <a:cubicBezTo>
                  <a:pt x="211" y="235"/>
                  <a:pt x="215" y="236"/>
                  <a:pt x="220" y="236"/>
                </a:cubicBezTo>
                <a:cubicBezTo>
                  <a:pt x="225" y="236"/>
                  <a:pt x="229" y="235"/>
                  <a:pt x="232" y="231"/>
                </a:cubicBezTo>
                <a:cubicBezTo>
                  <a:pt x="235" y="228"/>
                  <a:pt x="237" y="224"/>
                  <a:pt x="237" y="219"/>
                </a:cubicBezTo>
                <a:cubicBezTo>
                  <a:pt x="237" y="215"/>
                  <a:pt x="235" y="211"/>
                  <a:pt x="232" y="207"/>
                </a:cubicBezTo>
                <a:close/>
                <a:moveTo>
                  <a:pt x="93" y="176"/>
                </a:moveTo>
                <a:cubicBezTo>
                  <a:pt x="48" y="176"/>
                  <a:pt x="10" y="139"/>
                  <a:pt x="10" y="93"/>
                </a:cubicBezTo>
                <a:cubicBezTo>
                  <a:pt x="10" y="47"/>
                  <a:pt x="48" y="10"/>
                  <a:pt x="93" y="10"/>
                </a:cubicBezTo>
                <a:cubicBezTo>
                  <a:pt x="139" y="10"/>
                  <a:pt x="177" y="47"/>
                  <a:pt x="177" y="93"/>
                </a:cubicBezTo>
                <a:cubicBezTo>
                  <a:pt x="177" y="139"/>
                  <a:pt x="139" y="176"/>
                  <a:pt x="93" y="176"/>
                </a:cubicBezTo>
                <a:close/>
                <a:moveTo>
                  <a:pt x="225" y="225"/>
                </a:moveTo>
                <a:cubicBezTo>
                  <a:pt x="222" y="227"/>
                  <a:pt x="218" y="227"/>
                  <a:pt x="215" y="225"/>
                </a:cubicBezTo>
                <a:cubicBezTo>
                  <a:pt x="154" y="163"/>
                  <a:pt x="154" y="163"/>
                  <a:pt x="154" y="163"/>
                </a:cubicBezTo>
                <a:cubicBezTo>
                  <a:pt x="157" y="160"/>
                  <a:pt x="161" y="157"/>
                  <a:pt x="164" y="153"/>
                </a:cubicBezTo>
                <a:cubicBezTo>
                  <a:pt x="225" y="214"/>
                  <a:pt x="225" y="214"/>
                  <a:pt x="225" y="214"/>
                </a:cubicBezTo>
                <a:cubicBezTo>
                  <a:pt x="228" y="217"/>
                  <a:pt x="228" y="222"/>
                  <a:pt x="225" y="225"/>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Tree>
    <p:extLst>
      <p:ext uri="{BB962C8B-B14F-4D97-AF65-F5344CB8AC3E}">
        <p14:creationId xmlns:p14="http://schemas.microsoft.com/office/powerpoint/2010/main" val="9163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8942D5-3293-444C-877A-DE736C3404D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5296" y="3429000"/>
            <a:ext cx="4499524" cy="2998413"/>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Competitive Procurement (Goods)</a:t>
            </a:r>
          </a:p>
        </p:txBody>
      </p:sp>
      <p:sp>
        <p:nvSpPr>
          <p:cNvPr id="7" name="Freeform 11" descr="Role play quote: &quot;Looks like you bought goods and supplies which totaled over $22,500. Did you compete this procurement?&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No, our Superintendent knows a guy ...&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rtlCol="0">
            <a:spAutoFit/>
          </a:bodyPr>
          <a:lstStyle/>
          <a:p>
            <a:pPr algn="ctr"/>
            <a:r>
              <a:rPr lang="en-US" sz="2000" dirty="0">
                <a:solidFill>
                  <a:schemeClr val="bg1"/>
                </a:solidFill>
                <a:latin typeface="+mj-lt"/>
              </a:rPr>
              <a:t>Looks like you bought goods and supplies which totaled over $22,500. Did you compete this procurement?</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1128382"/>
            <a:ext cx="2360023" cy="1015663"/>
          </a:xfrm>
          <a:prstGeom prst="rect">
            <a:avLst/>
          </a:prstGeom>
          <a:noFill/>
        </p:spPr>
        <p:txBody>
          <a:bodyPr wrap="square" rtlCol="0">
            <a:spAutoFit/>
          </a:bodyPr>
          <a:lstStyle/>
          <a:p>
            <a:pPr algn="ctr"/>
            <a:r>
              <a:rPr lang="en-US" sz="2000">
                <a:solidFill>
                  <a:schemeClr val="bg1"/>
                </a:solidFill>
                <a:latin typeface="+mj-lt"/>
              </a:rPr>
              <a:t>No, our Superintendent knows a guy...</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943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4.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(Goods)</a:t>
            </a:r>
          </a:p>
        </p:txBody>
      </p:sp>
      <p:sp>
        <p:nvSpPr>
          <p:cNvPr id="24" name="Rectangle 23">
            <a:extLst>
              <a:ext uri="{FF2B5EF4-FFF2-40B4-BE49-F238E27FC236}">
                <a16:creationId xmlns:a16="http://schemas.microsoft.com/office/drawing/2014/main" id="{0658BCC5-E46B-4660-8559-1280560319CE}"/>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36% </a:t>
            </a:r>
            <a:r>
              <a:rPr lang="en-US" sz="2000">
                <a:solidFill>
                  <a:srgbClr val="000000"/>
                </a:solidFill>
                <a:latin typeface="Open Sans"/>
              </a:rPr>
              <a:t>of LEAs monitored could not demonstrate competitive procurement of contracts for goods.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604AC6FE-330C-4283-8D3F-03AAEC0505CE}"/>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in reference to the Competitive Procurement (Goods) can be found at 2 CFR 200.318(i) &amp; PDE Uniform Grants Guidance Procurement Thresholds&#10;">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200.318(</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Uniform Grants Guidance Procurement Thresholds</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for the Competitive Procurement (Good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Competitive Procurement (Goods): The Subrecipient should maintain copies of the necessary procurement documentation readily available to verify compliance with formal procurement methods.">
            <a:extLst>
              <a:ext uri="{FF2B5EF4-FFF2-40B4-BE49-F238E27FC236}">
                <a16:creationId xmlns:a16="http://schemas.microsoft.com/office/drawing/2014/main" id="{491BDE72-4EA8-45B1-A4C4-E994D6D101F6}"/>
              </a:ext>
            </a:extLst>
          </p:cNvPr>
          <p:cNvGrpSpPr/>
          <p:nvPr/>
        </p:nvGrpSpPr>
        <p:grpSpPr>
          <a:xfrm>
            <a:off x="6594807" y="4032253"/>
            <a:ext cx="4952597" cy="2015936"/>
            <a:chOff x="6662872" y="3392729"/>
            <a:chExt cx="4952597" cy="2015936"/>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2015936"/>
            </a:xfrm>
            <a:prstGeom prst="rect">
              <a:avLst/>
            </a:prstGeom>
            <a:noFill/>
          </p:spPr>
          <p:txBody>
            <a:bodyPr wrap="square" lIns="91440" tIns="45720" rIns="91440" bIns="4572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maintain copies of the necessary procurement documentation readily available to verify compliance with formal procurement methods</a:t>
              </a:r>
              <a:r>
                <a:rPr lang="en-US" sz="2000" dirty="0">
                  <a:solidFill>
                    <a:srgbClr val="000000"/>
                  </a:solidFill>
                  <a:latin typeface="+mj-lt"/>
                </a:rPr>
                <a:t>.</a:t>
              </a:r>
              <a:endParaRPr lang="en-US" sz="2000" b="0" i="0" u="none" strike="noStrike" kern="1200" cap="none" spc="0" normalizeH="0" baseline="0" noProof="0" dirty="0">
                <a:ln>
                  <a:noFill/>
                </a:ln>
                <a:solidFill>
                  <a:srgbClr val="000000"/>
                </a:solidFill>
                <a:effectLst/>
                <a:uLnTx/>
                <a:uFillTx/>
                <a:latin typeface="+mj-lt"/>
                <a:cs typeface="Calibri Light"/>
              </a:endParaRP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89366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065207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0422FBE4-7820-4385-8875-CB2C45BEC43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Title 96">
            <a:extLst>
              <a:ext uri="{FF2B5EF4-FFF2-40B4-BE49-F238E27FC236}">
                <a16:creationId xmlns:a16="http://schemas.microsoft.com/office/drawing/2014/main" id="{474805CC-3171-4DBE-B097-0D0411E783BE}"/>
              </a:ext>
            </a:extLst>
          </p:cNvPr>
          <p:cNvSpPr txBox="1">
            <a:spLocks noGrp="1"/>
          </p:cNvSpPr>
          <p:nvPr>
            <p:ph type="title" idx="4294967295"/>
          </p:nvPr>
        </p:nvSpPr>
        <p:spPr>
          <a:xfrm>
            <a:off x="205686" y="201827"/>
            <a:ext cx="69199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Competitive Procurement (</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hlinkClick r:id="rId6"/>
              </a:rPr>
              <a:t>State Guidance</a:t>
            </a:r>
            <a:r>
              <a:rPr kumimoji="0" lang="en-US" sz="28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a:extLst>
              <a:ext uri="{FF2B5EF4-FFF2-40B4-BE49-F238E27FC236}">
                <a16:creationId xmlns:a16="http://schemas.microsoft.com/office/drawing/2014/main" id="{0330C14C-FBB7-4863-A444-0F8B240DCBD7}"/>
              </a:ext>
            </a:extLst>
          </p:cNvPr>
          <p:cNvSpPr/>
          <p:nvPr/>
        </p:nvSpPr>
        <p:spPr>
          <a:xfrm>
            <a:off x="206063" y="926495"/>
            <a:ext cx="2054843"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kumimoji="0" lang="en-US" sz="1200" b="1" i="0" u="none" strike="noStrike" kern="1200" cap="none" spc="100" normalizeH="0" baseline="0" noProof="0">
                <a:ln>
                  <a:noFill/>
                </a:ln>
                <a:solidFill>
                  <a:srgbClr val="000000"/>
                </a:solidFill>
                <a:effectLst/>
                <a:uLnTx/>
                <a:uFillTx/>
                <a:latin typeface="Open Sans"/>
                <a:ea typeface="+mn-ea"/>
                <a:cs typeface="+mn-cs"/>
              </a:rPr>
              <a:t>Procurement </a:t>
            </a:r>
            <a:r>
              <a:rPr lang="en-US" sz="1200" b="1" spc="100">
                <a:solidFill>
                  <a:srgbClr val="000000"/>
                </a:solidFill>
                <a:latin typeface="Open Sans"/>
              </a:rPr>
              <a:t>Method</a:t>
            </a:r>
            <a:endParaRPr kumimoji="0" lang="en-US" sz="12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1" name="Rectangle 40">
            <a:extLst>
              <a:ext uri="{FF2B5EF4-FFF2-40B4-BE49-F238E27FC236}">
                <a16:creationId xmlns:a16="http://schemas.microsoft.com/office/drawing/2014/main" id="{13C1EA17-A6D3-4B0F-9883-A42662C4715F}"/>
              </a:ext>
            </a:extLst>
          </p:cNvPr>
          <p:cNvSpPr/>
          <p:nvPr/>
        </p:nvSpPr>
        <p:spPr>
          <a:xfrm>
            <a:off x="2339939" y="926495"/>
            <a:ext cx="2726435"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Goods/Supplies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40" name="Rectangle 39">
            <a:extLst>
              <a:ext uri="{FF2B5EF4-FFF2-40B4-BE49-F238E27FC236}">
                <a16:creationId xmlns:a16="http://schemas.microsoft.com/office/drawing/2014/main" id="{61535F54-67F8-4FEE-A98A-5EA1042D14C5}"/>
              </a:ext>
            </a:extLst>
          </p:cNvPr>
          <p:cNvSpPr/>
          <p:nvPr/>
        </p:nvSpPr>
        <p:spPr>
          <a:xfrm>
            <a:off x="5145406" y="926495"/>
            <a:ext cx="2735701"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Services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0"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0" i="0" u="none" strike="noStrike" kern="1200" cap="none" spc="0" normalizeH="0" baseline="0" noProof="0">
              <a:ln>
                <a:noFill/>
              </a:ln>
              <a:solidFill>
                <a:srgbClr val="000000"/>
              </a:solidFill>
              <a:effectLst/>
              <a:uLnTx/>
              <a:uFillTx/>
              <a:latin typeface="Open Sans"/>
              <a:ea typeface="+mn-ea"/>
              <a:cs typeface="+mn-cs"/>
            </a:endParaRPr>
          </a:p>
        </p:txBody>
      </p:sp>
      <p:sp>
        <p:nvSpPr>
          <p:cNvPr id="39" name="Rectangle 38">
            <a:extLst>
              <a:ext uri="{FF2B5EF4-FFF2-40B4-BE49-F238E27FC236}">
                <a16:creationId xmlns:a16="http://schemas.microsoft.com/office/drawing/2014/main" id="{E09E9944-A5E3-46BB-AFCF-8BB73EFE431C}"/>
              </a:ext>
            </a:extLst>
          </p:cNvPr>
          <p:cNvSpPr/>
          <p:nvPr/>
        </p:nvSpPr>
        <p:spPr>
          <a:xfrm>
            <a:off x="7975358" y="926495"/>
            <a:ext cx="3995427" cy="297222"/>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spcBef>
                <a:spcPts val="200"/>
              </a:spcBef>
              <a:buClr>
                <a:srgbClr val="81BC00"/>
              </a:buClr>
              <a:defRPr/>
            </a:pPr>
            <a:r>
              <a:rPr lang="en-US" sz="1200" b="1" spc="100">
                <a:solidFill>
                  <a:srgbClr val="000000"/>
                </a:solidFill>
                <a:latin typeface="Open Sans"/>
              </a:rPr>
              <a:t>Requirements</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100" b="1" i="0" u="none" strike="noStrike" kern="1200" cap="none" spc="100" normalizeH="0" baseline="0" noProof="0">
              <a:ln>
                <a:noFill/>
              </a:ln>
              <a:solidFill>
                <a:srgbClr val="000000"/>
              </a:solidFill>
              <a:effectLst/>
              <a:uLnTx/>
              <a:uFillTx/>
              <a:latin typeface="Open Sans"/>
              <a:ea typeface="+mn-ea"/>
              <a:cs typeface="+mn-cs"/>
            </a:endParaRP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endParaRPr kumimoji="0" lang="en-US" sz="800" b="1"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98D0A905-BAD3-44EA-B0B0-10AB99F350A8}"/>
              </a:ext>
            </a:extLst>
          </p:cNvPr>
          <p:cNvSpPr/>
          <p:nvPr/>
        </p:nvSpPr>
        <p:spPr>
          <a:xfrm>
            <a:off x="205687" y="1313049"/>
            <a:ext cx="2044422" cy="840608"/>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Micro-purchase</a:t>
            </a:r>
          </a:p>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 quotes required)</a:t>
            </a:r>
          </a:p>
        </p:txBody>
      </p:sp>
      <p:sp>
        <p:nvSpPr>
          <p:cNvPr id="58" name="Rectangle 57">
            <a:extLst>
              <a:ext uri="{FF2B5EF4-FFF2-40B4-BE49-F238E27FC236}">
                <a16:creationId xmlns:a16="http://schemas.microsoft.com/office/drawing/2014/main" id="{681E11F9-624F-42BF-BF07-8DF95F4B21C8}"/>
              </a:ext>
            </a:extLst>
          </p:cNvPr>
          <p:cNvSpPr/>
          <p:nvPr/>
        </p:nvSpPr>
        <p:spPr>
          <a:xfrm>
            <a:off x="2340765" y="1313049"/>
            <a:ext cx="2726435"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$0 Federal threshold instead of no state requirements under $11,800</a:t>
            </a:r>
          </a:p>
        </p:txBody>
      </p:sp>
      <p:sp>
        <p:nvSpPr>
          <p:cNvPr id="59" name="Rectangle 58">
            <a:extLst>
              <a:ext uri="{FF2B5EF4-FFF2-40B4-BE49-F238E27FC236}">
                <a16:creationId xmlns:a16="http://schemas.microsoft.com/office/drawing/2014/main" id="{4BDEED63-3FE5-400C-B0FA-FF245AA28D79}"/>
              </a:ext>
            </a:extLst>
          </p:cNvPr>
          <p:cNvSpPr/>
          <p:nvPr/>
        </p:nvSpPr>
        <p:spPr>
          <a:xfrm>
            <a:off x="5153691" y="1313049"/>
            <a:ext cx="2729756" cy="842856"/>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Less than $10,000</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61" name="Rectangle 60">
            <a:extLst>
              <a:ext uri="{FF2B5EF4-FFF2-40B4-BE49-F238E27FC236}">
                <a16:creationId xmlns:a16="http://schemas.microsoft.com/office/drawing/2014/main" id="{9BBF0D7B-06CA-463A-BD6D-943EE17C1262}"/>
              </a:ext>
            </a:extLst>
          </p:cNvPr>
          <p:cNvSpPr/>
          <p:nvPr/>
        </p:nvSpPr>
        <p:spPr>
          <a:xfrm>
            <a:off x="7971762" y="1313049"/>
            <a:ext cx="4001053" cy="842855"/>
          </a:xfrm>
          <a:prstGeom prst="rect">
            <a:avLst/>
          </a:prstGeom>
          <a:solidFill>
            <a:schemeClr val="accent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consider price to be reasonable</a:t>
            </a:r>
          </a:p>
          <a:p>
            <a:pPr algn="l">
              <a:buFont typeface="Arial" panose="020B0604020202020204" pitchFamily="34" charset="0"/>
              <a:buChar char="•"/>
            </a:pPr>
            <a:r>
              <a:rPr lang="en-US" sz="1050" b="0" i="0">
                <a:solidFill>
                  <a:srgbClr val="464646"/>
                </a:solidFill>
                <a:effectLst/>
                <a:latin typeface="Montserrat" panose="00000500000000000000" pitchFamily="2" charset="0"/>
              </a:rPr>
              <a:t> distribute equitably among suppliers to the extent practical</a:t>
            </a:r>
          </a:p>
        </p:txBody>
      </p:sp>
      <p:sp>
        <p:nvSpPr>
          <p:cNvPr id="72" name="Rectangle 71">
            <a:extLst>
              <a:ext uri="{FF2B5EF4-FFF2-40B4-BE49-F238E27FC236}">
                <a16:creationId xmlns:a16="http://schemas.microsoft.com/office/drawing/2014/main" id="{D7A6438D-2FF2-4AF7-AE39-157FAC07F012}"/>
              </a:ext>
            </a:extLst>
          </p:cNvPr>
          <p:cNvSpPr/>
          <p:nvPr/>
        </p:nvSpPr>
        <p:spPr>
          <a:xfrm>
            <a:off x="202502" y="2247414"/>
            <a:ext cx="2044422" cy="852931"/>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Small Purchase Procedures</a:t>
            </a:r>
            <a:br>
              <a:rPr lang="en-US" sz="1050" b="1" dirty="0"/>
            </a:br>
            <a:r>
              <a:rPr lang="en-US" sz="1050" b="1" i="0" dirty="0">
                <a:solidFill>
                  <a:srgbClr val="464646"/>
                </a:solidFill>
                <a:effectLst/>
                <a:latin typeface="Montserrat" panose="00000500000000000000" pitchFamily="2" charset="0"/>
              </a:rPr>
              <a:t>(Relatively simple and informal)</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73" name="Rectangle 72">
            <a:extLst>
              <a:ext uri="{FF2B5EF4-FFF2-40B4-BE49-F238E27FC236}">
                <a16:creationId xmlns:a16="http://schemas.microsoft.com/office/drawing/2014/main" id="{C6CECF9A-E8F0-4F57-AF09-6D109CBF7A46}"/>
              </a:ext>
            </a:extLst>
          </p:cNvPr>
          <p:cNvSpPr/>
          <p:nvPr/>
        </p:nvSpPr>
        <p:spPr>
          <a:xfrm>
            <a:off x="2337580" y="2247415"/>
            <a:ext cx="2726435" cy="842856"/>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$22,500</a:t>
            </a:r>
          </a:p>
          <a:p>
            <a:pPr algn="l"/>
            <a:r>
              <a:rPr lang="en-US" sz="1050" b="0" i="0" dirty="0">
                <a:solidFill>
                  <a:srgbClr val="464646"/>
                </a:solidFill>
                <a:effectLst/>
                <a:latin typeface="Montserrat" panose="00000500000000000000" pitchFamily="2" charset="0"/>
              </a:rPr>
              <a:t>Note: Must use more restrictive $10,000 Federal threshold instead of $21,900 state threshold</a:t>
            </a:r>
          </a:p>
        </p:txBody>
      </p:sp>
      <p:sp>
        <p:nvSpPr>
          <p:cNvPr id="74" name="Rectangle 73">
            <a:extLst>
              <a:ext uri="{FF2B5EF4-FFF2-40B4-BE49-F238E27FC236}">
                <a16:creationId xmlns:a16="http://schemas.microsoft.com/office/drawing/2014/main" id="{D851EA5E-7CDF-4353-AB98-5A5F632B0CB3}"/>
              </a:ext>
            </a:extLst>
          </p:cNvPr>
          <p:cNvSpPr/>
          <p:nvPr/>
        </p:nvSpPr>
        <p:spPr>
          <a:xfrm>
            <a:off x="5154672" y="2247415"/>
            <a:ext cx="2726435" cy="842857"/>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$10,000 - $249,999</a:t>
            </a:r>
          </a:p>
          <a:p>
            <a:pPr algn="l"/>
            <a:r>
              <a:rPr lang="en-US" sz="1050" b="0" i="0" dirty="0">
                <a:solidFill>
                  <a:srgbClr val="464646"/>
                </a:solidFill>
                <a:effectLst/>
                <a:latin typeface="Montserrat" panose="00000500000000000000" pitchFamily="2" charset="0"/>
              </a:rPr>
              <a:t>Note: Must use more restrictive $10,000 Federal threshold instead of state exemption for services</a:t>
            </a:r>
          </a:p>
        </p:txBody>
      </p:sp>
      <p:sp>
        <p:nvSpPr>
          <p:cNvPr id="75" name="Rectangle 74">
            <a:extLst>
              <a:ext uri="{FF2B5EF4-FFF2-40B4-BE49-F238E27FC236}">
                <a16:creationId xmlns:a16="http://schemas.microsoft.com/office/drawing/2014/main" id="{6F16DC5F-6A68-4E41-BAFB-5245148F0772}"/>
              </a:ext>
            </a:extLst>
          </p:cNvPr>
          <p:cNvSpPr/>
          <p:nvPr/>
        </p:nvSpPr>
        <p:spPr>
          <a:xfrm>
            <a:off x="7971763" y="2247415"/>
            <a:ext cx="4001053" cy="842855"/>
          </a:xfrm>
          <a:prstGeom prst="rect">
            <a:avLst/>
          </a:prstGeom>
          <a:solidFill>
            <a:schemeClr val="accent4">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obtain/document price or rate quotations from a reasonable number of qualified sources (at least three per 24 PS 8.807.1)</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written or documented quotes</a:t>
            </a:r>
          </a:p>
        </p:txBody>
      </p:sp>
      <p:sp>
        <p:nvSpPr>
          <p:cNvPr id="80" name="Rectangle 79">
            <a:extLst>
              <a:ext uri="{FF2B5EF4-FFF2-40B4-BE49-F238E27FC236}">
                <a16:creationId xmlns:a16="http://schemas.microsoft.com/office/drawing/2014/main" id="{8F9A8226-7D9E-4A08-A77D-430B1C35A6DB}"/>
              </a:ext>
            </a:extLst>
          </p:cNvPr>
          <p:cNvSpPr/>
          <p:nvPr/>
        </p:nvSpPr>
        <p:spPr>
          <a:xfrm>
            <a:off x="202502" y="3179285"/>
            <a:ext cx="2044422" cy="922563"/>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dirty="0">
                <a:solidFill>
                  <a:srgbClr val="464646"/>
                </a:solidFill>
                <a:effectLst/>
                <a:latin typeface="Montserrat" panose="00000500000000000000" pitchFamily="2" charset="0"/>
              </a:rPr>
              <a:t>Sealed Bids</a:t>
            </a:r>
            <a:br>
              <a:rPr lang="en-US" sz="1050" b="1" dirty="0"/>
            </a:br>
            <a:r>
              <a:rPr lang="en-US" sz="1050" b="1" i="0" dirty="0">
                <a:solidFill>
                  <a:srgbClr val="464646"/>
                </a:solidFill>
                <a:effectLst/>
                <a:latin typeface="Montserrat" panose="00000500000000000000" pitchFamily="2" charset="0"/>
              </a:rPr>
              <a:t>(Formal advertising)</a:t>
            </a:r>
            <a:endParaRPr kumimoji="0" lang="en-US" sz="1050" b="1" i="0" u="none" strike="noStrike" kern="1200" cap="none" spc="100" normalizeH="0" baseline="0" noProof="0" dirty="0">
              <a:ln>
                <a:noFill/>
              </a:ln>
              <a:solidFill>
                <a:srgbClr val="000000"/>
              </a:solidFill>
              <a:effectLst/>
              <a:uLnTx/>
              <a:uFillTx/>
              <a:latin typeface="Open Sans"/>
              <a:ea typeface="+mn-ea"/>
              <a:cs typeface="+mn-cs"/>
            </a:endParaRPr>
          </a:p>
        </p:txBody>
      </p:sp>
      <p:sp>
        <p:nvSpPr>
          <p:cNvPr id="81" name="Rectangle 80">
            <a:extLst>
              <a:ext uri="{FF2B5EF4-FFF2-40B4-BE49-F238E27FC236}">
                <a16:creationId xmlns:a16="http://schemas.microsoft.com/office/drawing/2014/main" id="{8FF209E6-91BC-48F1-8634-56A8DAE72C5A}"/>
              </a:ext>
            </a:extLst>
          </p:cNvPr>
          <p:cNvSpPr/>
          <p:nvPr/>
        </p:nvSpPr>
        <p:spPr>
          <a:xfrm>
            <a:off x="2337580" y="3179285"/>
            <a:ext cx="2726435"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$22,500 or more</a:t>
            </a:r>
          </a:p>
          <a:p>
            <a:pPr algn="l"/>
            <a:r>
              <a:rPr lang="en-US" sz="1050" b="0" i="0">
                <a:solidFill>
                  <a:srgbClr val="464646"/>
                </a:solidFill>
                <a:effectLst/>
                <a:latin typeface="Montserrat" panose="00000500000000000000" pitchFamily="2" charset="0"/>
              </a:rPr>
              <a:t>Note: Must use more restrictive $22,500 state threshold instead of $250,000 Federal threshold</a:t>
            </a:r>
          </a:p>
        </p:txBody>
      </p:sp>
      <p:sp>
        <p:nvSpPr>
          <p:cNvPr id="82" name="Rectangle 81">
            <a:extLst>
              <a:ext uri="{FF2B5EF4-FFF2-40B4-BE49-F238E27FC236}">
                <a16:creationId xmlns:a16="http://schemas.microsoft.com/office/drawing/2014/main" id="{98B599D5-4574-4477-80B3-5A8DBE44837C}"/>
              </a:ext>
            </a:extLst>
          </p:cNvPr>
          <p:cNvSpPr/>
          <p:nvPr/>
        </p:nvSpPr>
        <p:spPr>
          <a:xfrm>
            <a:off x="5143050" y="3179285"/>
            <a:ext cx="2735700" cy="915770"/>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3" name="Rectangle 82">
            <a:extLst>
              <a:ext uri="{FF2B5EF4-FFF2-40B4-BE49-F238E27FC236}">
                <a16:creationId xmlns:a16="http://schemas.microsoft.com/office/drawing/2014/main" id="{E3C80898-64ED-4522-B7CB-4AE77A198468}"/>
              </a:ext>
            </a:extLst>
          </p:cNvPr>
          <p:cNvSpPr/>
          <p:nvPr/>
        </p:nvSpPr>
        <p:spPr>
          <a:xfrm>
            <a:off x="7974949" y="3179285"/>
            <a:ext cx="4001053" cy="915435"/>
          </a:xfrm>
          <a:prstGeom prst="rect">
            <a:avLst/>
          </a:prstGeom>
          <a:solidFill>
            <a:schemeClr val="accent6">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bids are publicly solicited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firm fixed price contract awarded to the responsible bidder lowest in price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84" name="Rectangle 83">
            <a:extLst>
              <a:ext uri="{FF2B5EF4-FFF2-40B4-BE49-F238E27FC236}">
                <a16:creationId xmlns:a16="http://schemas.microsoft.com/office/drawing/2014/main" id="{88542AC6-9CD3-4450-A9A2-6883844F647A}"/>
              </a:ext>
            </a:extLst>
          </p:cNvPr>
          <p:cNvSpPr/>
          <p:nvPr/>
        </p:nvSpPr>
        <p:spPr>
          <a:xfrm>
            <a:off x="198112" y="4180787"/>
            <a:ext cx="2044422" cy="1271620"/>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i="0">
                <a:solidFill>
                  <a:srgbClr val="464646"/>
                </a:solidFill>
                <a:effectLst/>
                <a:latin typeface="Montserrat" panose="00000500000000000000" pitchFamily="2" charset="0"/>
              </a:rPr>
              <a:t>Competitive Proposals</a:t>
            </a:r>
            <a:br>
              <a:rPr lang="en-US" sz="1050" b="1"/>
            </a:br>
            <a:r>
              <a:rPr lang="en-US" sz="1050" b="1" i="0">
                <a:solidFill>
                  <a:srgbClr val="464646"/>
                </a:solidFill>
                <a:effectLst/>
                <a:latin typeface="Montserrat" panose="00000500000000000000" pitchFamily="2" charset="0"/>
              </a:rPr>
              <a:t>(Formal RFPs)</a:t>
            </a:r>
            <a:endParaRPr kumimoji="0" lang="en-US" sz="1050" b="1" i="0" u="none" strike="noStrike" kern="1200" cap="none" spc="100" normalizeH="0" baseline="0" noProof="0">
              <a:ln>
                <a:noFill/>
              </a:ln>
              <a:solidFill>
                <a:srgbClr val="000000"/>
              </a:solidFill>
              <a:effectLst/>
              <a:uLnTx/>
              <a:uFillTx/>
              <a:latin typeface="Open Sans"/>
              <a:ea typeface="+mn-ea"/>
              <a:cs typeface="+mn-cs"/>
            </a:endParaRPr>
          </a:p>
        </p:txBody>
      </p:sp>
      <p:sp>
        <p:nvSpPr>
          <p:cNvPr id="85" name="Rectangle 84">
            <a:extLst>
              <a:ext uri="{FF2B5EF4-FFF2-40B4-BE49-F238E27FC236}">
                <a16:creationId xmlns:a16="http://schemas.microsoft.com/office/drawing/2014/main" id="{2F5FDF71-DAE0-49EE-A06F-72507B050665}"/>
              </a:ext>
            </a:extLst>
          </p:cNvPr>
          <p:cNvSpPr/>
          <p:nvPr/>
        </p:nvSpPr>
        <p:spPr>
          <a:xfrm>
            <a:off x="2333190" y="4180787"/>
            <a:ext cx="2726435" cy="1271621"/>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N/A</a:t>
            </a:r>
          </a:p>
        </p:txBody>
      </p:sp>
      <p:sp>
        <p:nvSpPr>
          <p:cNvPr id="86" name="Rectangle 85">
            <a:extLst>
              <a:ext uri="{FF2B5EF4-FFF2-40B4-BE49-F238E27FC236}">
                <a16:creationId xmlns:a16="http://schemas.microsoft.com/office/drawing/2014/main" id="{DDC86E0D-5112-41B0-AEFC-A1A6E8DC86E3}"/>
              </a:ext>
            </a:extLst>
          </p:cNvPr>
          <p:cNvSpPr/>
          <p:nvPr/>
        </p:nvSpPr>
        <p:spPr>
          <a:xfrm>
            <a:off x="5138660" y="4180787"/>
            <a:ext cx="2735700" cy="1274588"/>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a:solidFill>
                  <a:srgbClr val="464646"/>
                </a:solidFill>
                <a:effectLst/>
                <a:latin typeface="Montserrat" panose="00000500000000000000" pitchFamily="2" charset="0"/>
              </a:rPr>
              <a:t>$250,000 or more</a:t>
            </a:r>
          </a:p>
          <a:p>
            <a:pPr algn="l"/>
            <a:r>
              <a:rPr lang="en-US" sz="1050" b="0" i="0">
                <a:solidFill>
                  <a:srgbClr val="464646"/>
                </a:solidFill>
                <a:effectLst/>
                <a:latin typeface="Montserrat" panose="00000500000000000000" pitchFamily="2" charset="0"/>
              </a:rPr>
              <a:t>Note: Must use more restrictive $250,000 Federal threshold instead of state exemption for services</a:t>
            </a:r>
          </a:p>
        </p:txBody>
      </p:sp>
      <p:sp>
        <p:nvSpPr>
          <p:cNvPr id="87" name="Rectangle 86">
            <a:extLst>
              <a:ext uri="{FF2B5EF4-FFF2-40B4-BE49-F238E27FC236}">
                <a16:creationId xmlns:a16="http://schemas.microsoft.com/office/drawing/2014/main" id="{F8DC4004-7554-4523-9063-58ED5370F574}"/>
              </a:ext>
            </a:extLst>
          </p:cNvPr>
          <p:cNvSpPr/>
          <p:nvPr/>
        </p:nvSpPr>
        <p:spPr>
          <a:xfrm>
            <a:off x="7970559" y="4180787"/>
            <a:ext cx="4001053" cy="1273796"/>
          </a:xfrm>
          <a:prstGeom prst="rect">
            <a:avLst/>
          </a:prstGeom>
          <a:solidFill>
            <a:schemeClr val="tx2">
              <a:lumMod val="40000"/>
              <a:lumOff val="6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dirty="0">
                <a:solidFill>
                  <a:srgbClr val="464646"/>
                </a:solidFill>
                <a:effectLst/>
                <a:latin typeface="Montserrat" panose="00000500000000000000" pitchFamily="2" charset="0"/>
              </a:rPr>
              <a:t> conducted with more than one source submitting an offer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price in not used a sole selection factor</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fixed price or cost-reimbursement type contract is awarded</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cost or price analysis for purchases in excess of the Simplified Acquisition Threshold ($250,000)</a:t>
            </a:r>
          </a:p>
        </p:txBody>
      </p:sp>
      <p:sp>
        <p:nvSpPr>
          <p:cNvPr id="90" name="Rectangle 89">
            <a:extLst>
              <a:ext uri="{FF2B5EF4-FFF2-40B4-BE49-F238E27FC236}">
                <a16:creationId xmlns:a16="http://schemas.microsoft.com/office/drawing/2014/main" id="{B027C0E2-CFE5-4D91-83FF-070862DBF450}"/>
              </a:ext>
            </a:extLst>
          </p:cNvPr>
          <p:cNvSpPr/>
          <p:nvPr/>
        </p:nvSpPr>
        <p:spPr>
          <a:xfrm>
            <a:off x="205687" y="5525014"/>
            <a:ext cx="2044422" cy="1110783"/>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marL="0" marR="0" lvl="0" indent="0" algn="ctr" defTabSz="914400" rtl="0" eaLnBrk="1" fontAlgn="auto" latinLnBrk="0" hangingPunct="1">
              <a:lnSpc>
                <a:spcPct val="100000"/>
              </a:lnSpc>
              <a:spcBef>
                <a:spcPts val="200"/>
              </a:spcBef>
              <a:spcAft>
                <a:spcPts val="0"/>
              </a:spcAft>
              <a:buClr>
                <a:srgbClr val="81BC00"/>
              </a:buClr>
              <a:buSzTx/>
              <a:buFontTx/>
              <a:buNone/>
              <a:tabLst/>
              <a:defRPr/>
            </a:pPr>
            <a:r>
              <a:rPr lang="en-US" sz="1050" b="1" dirty="0">
                <a:solidFill>
                  <a:srgbClr val="464646"/>
                </a:solidFill>
                <a:latin typeface="Montserrat" panose="00000500000000000000" pitchFamily="2" charset="0"/>
              </a:rPr>
              <a:t>Non-competitive proposals</a:t>
            </a:r>
          </a:p>
        </p:txBody>
      </p:sp>
      <p:sp>
        <p:nvSpPr>
          <p:cNvPr id="91" name="Rectangle 90">
            <a:extLst>
              <a:ext uri="{FF2B5EF4-FFF2-40B4-BE49-F238E27FC236}">
                <a16:creationId xmlns:a16="http://schemas.microsoft.com/office/drawing/2014/main" id="{4B2A33CC-C580-4F9D-BF03-862CD35641AB}"/>
              </a:ext>
            </a:extLst>
          </p:cNvPr>
          <p:cNvSpPr/>
          <p:nvPr/>
        </p:nvSpPr>
        <p:spPr>
          <a:xfrm>
            <a:off x="2340765" y="5525014"/>
            <a:ext cx="5540342" cy="1112838"/>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r>
              <a:rPr lang="en-US" sz="1050" b="0" i="0" dirty="0">
                <a:solidFill>
                  <a:srgbClr val="464646"/>
                </a:solidFill>
                <a:effectLst/>
                <a:latin typeface="Montserrat" panose="00000500000000000000" pitchFamily="2" charset="0"/>
              </a:rPr>
              <a:t>Appropriate only when these circumstances apply: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Available only from a single source (sole source)</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Public emergency</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Expressly authorized by awarding or pass-through agency in response to written request from district</a:t>
            </a:r>
          </a:p>
          <a:p>
            <a:pPr algn="l">
              <a:buFont typeface="Arial" panose="020B0604020202020204" pitchFamily="34" charset="0"/>
              <a:buChar char="•"/>
            </a:pPr>
            <a:r>
              <a:rPr lang="en-US" sz="1050" b="0" i="0" dirty="0">
                <a:solidFill>
                  <a:srgbClr val="464646"/>
                </a:solidFill>
                <a:effectLst/>
                <a:latin typeface="Montserrat" panose="00000500000000000000" pitchFamily="2" charset="0"/>
              </a:rPr>
              <a:t> After soliciting a number of sources, competition is deemed inadequate</a:t>
            </a:r>
          </a:p>
          <a:p>
            <a:pPr algn="l"/>
            <a:endParaRPr lang="en-US" sz="1050" b="0" i="0" dirty="0">
              <a:solidFill>
                <a:srgbClr val="464646"/>
              </a:solidFill>
              <a:effectLst/>
              <a:latin typeface="Montserrat" panose="00000500000000000000" pitchFamily="2" charset="0"/>
            </a:endParaRPr>
          </a:p>
        </p:txBody>
      </p:sp>
      <p:sp>
        <p:nvSpPr>
          <p:cNvPr id="93" name="Rectangle 92">
            <a:extLst>
              <a:ext uri="{FF2B5EF4-FFF2-40B4-BE49-F238E27FC236}">
                <a16:creationId xmlns:a16="http://schemas.microsoft.com/office/drawing/2014/main" id="{CFA59E18-E953-43B1-A4E4-420538CC7ABA}"/>
              </a:ext>
            </a:extLst>
          </p:cNvPr>
          <p:cNvSpPr/>
          <p:nvPr/>
        </p:nvSpPr>
        <p:spPr>
          <a:xfrm>
            <a:off x="7978134" y="5525014"/>
            <a:ext cx="4001053" cy="1112419"/>
          </a:xfrm>
          <a:prstGeom prst="rect">
            <a:avLst/>
          </a:prstGeom>
          <a:solidFill>
            <a:schemeClr val="accent4">
              <a:lumMod val="60000"/>
              <a:lumOff val="4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l">
              <a:buFont typeface="Arial" panose="020B0604020202020204" pitchFamily="34" charset="0"/>
              <a:buChar char="•"/>
            </a:pPr>
            <a:r>
              <a:rPr lang="en-US" sz="1050" b="0" i="0">
                <a:solidFill>
                  <a:srgbClr val="464646"/>
                </a:solidFill>
                <a:effectLst/>
                <a:latin typeface="Montserrat" panose="00000500000000000000" pitchFamily="2" charset="0"/>
              </a:rPr>
              <a:t> solicitation from only one source</a:t>
            </a:r>
          </a:p>
          <a:p>
            <a:pPr algn="l">
              <a:buFont typeface="Arial" panose="020B0604020202020204" pitchFamily="34" charset="0"/>
              <a:buChar char="•"/>
            </a:pPr>
            <a:r>
              <a:rPr lang="en-US" sz="1050" b="0" i="0">
                <a:solidFill>
                  <a:srgbClr val="464646"/>
                </a:solidFill>
                <a:effectLst/>
                <a:latin typeface="Montserrat" panose="00000500000000000000" pitchFamily="2" charset="0"/>
              </a:rPr>
              <a:t> used only when qualifying circumstances apply</a:t>
            </a:r>
          </a:p>
          <a:p>
            <a:pPr algn="l">
              <a:buFont typeface="Arial" panose="020B0604020202020204" pitchFamily="34" charset="0"/>
              <a:buChar char="•"/>
            </a:pPr>
            <a:r>
              <a:rPr lang="en-US" sz="1050" b="0" i="0">
                <a:solidFill>
                  <a:srgbClr val="464646"/>
                </a:solidFill>
                <a:effectLst/>
                <a:latin typeface="Montserrat" panose="00000500000000000000" pitchFamily="2" charset="0"/>
              </a:rPr>
              <a:t> fixed price or cost-reimbursement type contract is awarded</a:t>
            </a:r>
          </a:p>
        </p:txBody>
      </p:sp>
    </p:spTree>
    <p:extLst>
      <p:ext uri="{BB962C8B-B14F-4D97-AF65-F5344CB8AC3E}">
        <p14:creationId xmlns:p14="http://schemas.microsoft.com/office/powerpoint/2010/main" val="59952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3D69A3-EE74-4D5D-8BC9-75FC835F6B1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5566" y="3442993"/>
            <a:ext cx="4826030" cy="3215992"/>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Quotes (Services)</a:t>
            </a:r>
          </a:p>
        </p:txBody>
      </p:sp>
      <p:sp>
        <p:nvSpPr>
          <p:cNvPr id="7" name="Freeform 11" descr="Role play quote: &quot;This procurement was over the Micro-Purchase Threshold (currently $10,000). Can you provide quote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We got verbal quotes for that on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5748" y="820606"/>
            <a:ext cx="3039096" cy="1631216"/>
          </a:xfrm>
          <a:prstGeom prst="rect">
            <a:avLst/>
          </a:prstGeom>
          <a:noFill/>
        </p:spPr>
        <p:txBody>
          <a:bodyPr wrap="square" lIns="91440" tIns="45720" rIns="91440" bIns="45720" rtlCol="0" anchor="t">
            <a:spAutoFit/>
          </a:bodyPr>
          <a:lstStyle/>
          <a:p>
            <a:pPr algn="ctr"/>
            <a:r>
              <a:rPr lang="en-US" sz="2000">
                <a:solidFill>
                  <a:schemeClr val="bg1"/>
                </a:solidFill>
                <a:latin typeface="+mj-lt"/>
              </a:rPr>
              <a:t>This procurement was </a:t>
            </a:r>
            <a:br>
              <a:rPr lang="en-US" sz="2000">
                <a:solidFill>
                  <a:schemeClr val="bg1"/>
                </a:solidFill>
                <a:latin typeface="+mj-lt"/>
              </a:rPr>
            </a:br>
            <a:r>
              <a:rPr lang="en-US" sz="2000">
                <a:solidFill>
                  <a:schemeClr val="bg1"/>
                </a:solidFill>
                <a:latin typeface="+mj-lt"/>
              </a:rPr>
              <a:t>over the Micro-Purchase Threshold (currently $10,000). Can you </a:t>
            </a:r>
            <a:br>
              <a:rPr lang="en-US" sz="2000">
                <a:solidFill>
                  <a:schemeClr val="bg1"/>
                </a:solidFill>
                <a:latin typeface="+mj-lt"/>
              </a:rPr>
            </a:br>
            <a:r>
              <a:rPr lang="en-US" sz="2000">
                <a:solidFill>
                  <a:schemeClr val="bg1"/>
                </a:solidFill>
                <a:latin typeface="+mj-lt"/>
              </a:rPr>
              <a:t>provide quotes?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202349" y="1355935"/>
            <a:ext cx="2360023" cy="707886"/>
          </a:xfrm>
          <a:prstGeom prst="rect">
            <a:avLst/>
          </a:prstGeom>
          <a:noFill/>
        </p:spPr>
        <p:txBody>
          <a:bodyPr wrap="square" rtlCol="0">
            <a:spAutoFit/>
          </a:bodyPr>
          <a:lstStyle/>
          <a:p>
            <a:pPr algn="ctr"/>
            <a:r>
              <a:rPr lang="en-US" sz="2000" dirty="0">
                <a:solidFill>
                  <a:schemeClr val="bg1"/>
                </a:solidFill>
                <a:latin typeface="+mj-lt"/>
              </a:rPr>
              <a:t>We got verbal quotes for that one...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7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3.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Quotes (Services)</a:t>
            </a:r>
          </a:p>
        </p:txBody>
      </p:sp>
      <p:sp>
        <p:nvSpPr>
          <p:cNvPr id="25" name="Rectangle 24">
            <a:extLst>
              <a:ext uri="{FF2B5EF4-FFF2-40B4-BE49-F238E27FC236}">
                <a16:creationId xmlns:a16="http://schemas.microsoft.com/office/drawing/2014/main" id="{E18CF3A5-F128-470F-9665-B0B263A23027}"/>
              </a:ext>
            </a:extLst>
          </p:cNvPr>
          <p:cNvSpPr/>
          <p:nvPr/>
        </p:nvSpPr>
        <p:spPr>
          <a:xfrm>
            <a:off x="644596" y="4641573"/>
            <a:ext cx="3949438" cy="12618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600" b="1">
                <a:solidFill>
                  <a:schemeClr val="accent6">
                    <a:lumMod val="75000"/>
                  </a:schemeClr>
                </a:solidFill>
                <a:latin typeface="Chronicle Display Black"/>
              </a:rPr>
              <a:t>44</a:t>
            </a: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 </a:t>
            </a:r>
            <a:r>
              <a:rPr lang="en-US" sz="2000">
                <a:solidFill>
                  <a:srgbClr val="000000"/>
                </a:solidFill>
                <a:latin typeface="Open Sans"/>
              </a:rPr>
              <a:t>of LEAs monitored did not have three or more price quotations.</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4" name="TextBox 23">
            <a:extLst>
              <a:ext uri="{FF2B5EF4-FFF2-40B4-BE49-F238E27FC236}">
                <a16:creationId xmlns:a16="http://schemas.microsoft.com/office/drawing/2014/main" id="{B036F0DE-4FC4-4FFF-9131-33F0E8E78FC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Quotes (Services) Observation: 2 CFR 200.320(a)(2)(i) &amp; PDE and Pennsylvania Bulletin">
            <a:extLst>
              <a:ext uri="{FF2B5EF4-FFF2-40B4-BE49-F238E27FC236}">
                <a16:creationId xmlns:a16="http://schemas.microsoft.com/office/drawing/2014/main" id="{C7E83CBC-98F0-49F7-8550-29D0965967F6}"/>
              </a:ext>
            </a:extLst>
          </p:cNvPr>
          <p:cNvGrpSpPr/>
          <p:nvPr/>
        </p:nvGrpSpPr>
        <p:grpSpPr>
          <a:xfrm>
            <a:off x="6594807" y="1183633"/>
            <a:ext cx="4952597" cy="1092607"/>
            <a:chOff x="859947" y="4431031"/>
            <a:chExt cx="4952597" cy="1092607"/>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109260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dirty="0">
                  <a:ln>
                    <a:noFill/>
                  </a:ln>
                  <a:solidFill>
                    <a:srgbClr val="000000"/>
                  </a:solidFill>
                  <a:effectLst/>
                  <a:uLnTx/>
                  <a:uFillTx/>
                  <a:latin typeface="+mj-lt"/>
                  <a:ea typeface="+mn-ea"/>
                  <a:cs typeface="+mn-cs"/>
                </a:rPr>
                <a:t>2 CFR 200.320(a)(2)(</a:t>
              </a:r>
              <a:r>
                <a:rPr kumimoji="0" lang="en-US" sz="2000" i="0" u="none" strike="noStrike" kern="1200" cap="none" spc="0" normalizeH="0" baseline="0" noProof="0" dirty="0" err="1">
                  <a:ln>
                    <a:noFill/>
                  </a:ln>
                  <a:solidFill>
                    <a:srgbClr val="000000"/>
                  </a:solidFill>
                  <a:effectLst/>
                  <a:uLnTx/>
                  <a:uFillTx/>
                  <a:latin typeface="+mj-lt"/>
                  <a:ea typeface="+mn-ea"/>
                  <a:cs typeface="+mn-cs"/>
                </a:rPr>
                <a:t>i</a:t>
              </a:r>
              <a:r>
                <a:rPr kumimoji="0" lang="en-US" sz="2000" i="0" u="none" strike="noStrike" kern="1200" cap="none" spc="0" normalizeH="0" baseline="0" noProof="0" dirty="0">
                  <a:ln>
                    <a:noFill/>
                  </a:ln>
                  <a:solidFill>
                    <a:srgbClr val="000000"/>
                  </a:solidFill>
                  <a:effectLst/>
                  <a:uLnTx/>
                  <a:uFillTx/>
                  <a:latin typeface="+mj-lt"/>
                  <a:ea typeface="+mn-ea"/>
                  <a:cs typeface="+mn-cs"/>
                </a:rPr>
                <a:t>) &amp; PDE and Pennsylvania Bulletin</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Quotes (Services) Observation: Failure to follow required procurement procedures could result in deobligation or loss of subrecipient funding.">
            <a:extLst>
              <a:ext uri="{FF2B5EF4-FFF2-40B4-BE49-F238E27FC236}">
                <a16:creationId xmlns:a16="http://schemas.microsoft.com/office/drawing/2014/main" id="{A275329F-ADD2-4903-A5A5-8123D35C0D96}"/>
              </a:ext>
            </a:extLst>
          </p:cNvPr>
          <p:cNvGrpSpPr/>
          <p:nvPr/>
        </p:nvGrpSpPr>
        <p:grpSpPr>
          <a:xfrm>
            <a:off x="6594807" y="2357005"/>
            <a:ext cx="4937760" cy="1400383"/>
            <a:chOff x="6662872" y="2349545"/>
            <a:chExt cx="4952597" cy="1400383"/>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procurement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subrecipient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Quotes (Services) Observation: The Subrecipient must document at least three price quotations for procurements over $10,000.">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document at least three price quotations for procurements over $10,000.</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202734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6B980D9F-A26D-4D92-BB8B-EAED2E13EF02}"/>
              </a:ext>
            </a:extLst>
          </p:cNvPr>
          <p:cNvSpPr txBox="1">
            <a:spLocks noGrp="1"/>
          </p:cNvSpPr>
          <p:nvPr>
            <p:ph type="title" idx="4294967295"/>
          </p:nvPr>
        </p:nvSpPr>
        <p:spPr>
          <a:xfrm>
            <a:off x="4737963" y="1615655"/>
            <a:ext cx="5416062" cy="59436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75" normalizeH="0" baseline="0" noProof="0" dirty="0">
                <a:ln>
                  <a:noFill/>
                </a:ln>
                <a:solidFill>
                  <a:schemeClr val="tx1"/>
                </a:solidFill>
                <a:effectLst/>
                <a:uLnTx/>
                <a:uFillTx/>
                <a:latin typeface="+mj-lt"/>
                <a:ea typeface="Bebas Neue" charset="0"/>
                <a:cs typeface="Chronicle Display Black"/>
              </a:rPr>
              <a:t>Agenda</a:t>
            </a:r>
          </a:p>
        </p:txBody>
      </p:sp>
      <p:sp>
        <p:nvSpPr>
          <p:cNvPr id="5" name="Rectangle 4">
            <a:extLst>
              <a:ext uri="{FF2B5EF4-FFF2-40B4-BE49-F238E27FC236}">
                <a16:creationId xmlns:a16="http://schemas.microsoft.com/office/drawing/2014/main" id="{CE0970E4-6026-4A4F-94C6-83338A8D075E}"/>
              </a:ext>
            </a:extLst>
          </p:cNvPr>
          <p:cNvSpPr/>
          <p:nvPr/>
        </p:nvSpPr>
        <p:spPr>
          <a:xfrm>
            <a:off x="4644424" y="2372346"/>
            <a:ext cx="7123734" cy="2133469"/>
          </a:xfrm>
          <a:prstGeom prst="rect">
            <a:avLst/>
          </a:prstGeom>
        </p:spPr>
        <p:txBody>
          <a:bodyPr wrap="square" lIns="91440" tIns="45720" rIns="91440" bIns="45720" anchor="t">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a:t>
            </a:r>
            <a:r>
              <a:rPr lang="en-US" sz="2000" dirty="0">
                <a:solidFill>
                  <a:srgbClr val="000000"/>
                </a:solidFill>
                <a:latin typeface="Open Sans"/>
                <a:ea typeface="Chronicle Display Light" charset="0"/>
                <a:cs typeface="Chronicle Display Light" charset="0"/>
              </a:rPr>
              <a:t>are</a:t>
            </a: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 Observations?</a:t>
            </a:r>
          </a:p>
          <a:p>
            <a:pPr marL="0" marR="0" lvl="0" indent="0" algn="l" defTabSz="914400" rtl="0" eaLnBrk="1" fontAlgn="auto" latinLnBrk="0" hangingPunct="1">
              <a:lnSpc>
                <a:spcPts val="56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rPr>
              <a:t>What is their Structure and Content?</a:t>
            </a:r>
          </a:p>
          <a:p>
            <a:pPr marL="0" marR="0" lvl="0" indent="0" algn="l" defTabSz="914400" rtl="0" eaLnBrk="1" fontAlgn="auto" latinLnBrk="0" hangingPunct="1">
              <a:lnSpc>
                <a:spcPts val="5600"/>
              </a:lnSpc>
              <a:spcBef>
                <a:spcPts val="0"/>
              </a:spcBef>
              <a:spcAft>
                <a:spcPts val="0"/>
              </a:spcAft>
              <a:buClrTx/>
              <a:buSzTx/>
              <a:buFontTx/>
              <a:buNone/>
              <a:tabLst/>
              <a:defRPr/>
            </a:pPr>
            <a:r>
              <a:rPr lang="en-US" sz="2000" dirty="0">
                <a:solidFill>
                  <a:srgbClr val="000000"/>
                </a:solidFill>
                <a:latin typeface="Open Sans"/>
                <a:ea typeface="Chronicle Display Light" charset="0"/>
                <a:cs typeface="Chronicle Display Light" charset="0"/>
              </a:rPr>
              <a:t>What are the Top 10 Most Common ESSER Observations?</a:t>
            </a:r>
            <a:endParaRPr kumimoji="0" lang="en-US" sz="2000" b="0" i="0" u="none" strike="noStrike" kern="1200" cap="none" spc="0" normalizeH="0" baseline="0" noProof="0" dirty="0">
              <a:ln>
                <a:noFill/>
              </a:ln>
              <a:solidFill>
                <a:srgbClr val="000000"/>
              </a:solidFill>
              <a:effectLst/>
              <a:uLnTx/>
              <a:uFillTx/>
              <a:latin typeface="Open Sans"/>
              <a:ea typeface="Chronicle Display Light" charset="0"/>
              <a:cs typeface="Chronicle Display Light" charset="0"/>
            </a:endParaRPr>
          </a:p>
        </p:txBody>
      </p:sp>
      <p:pic>
        <p:nvPicPr>
          <p:cNvPr id="6" name="Picture 5">
            <a:extLst>
              <a:ext uri="{FF2B5EF4-FFF2-40B4-BE49-F238E27FC236}">
                <a16:creationId xmlns:a16="http://schemas.microsoft.com/office/drawing/2014/main" id="{C8DEC0A1-8F20-4800-BE2C-14DEB3A8A51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119" y="2446790"/>
            <a:ext cx="4397844" cy="3260269"/>
          </a:xfrm>
          <a:prstGeom prst="rect">
            <a:avLst/>
          </a:prstGeom>
        </p:spPr>
      </p:pic>
      <p:cxnSp>
        <p:nvCxnSpPr>
          <p:cNvPr id="7" name="Straight Connector 6">
            <a:extLst>
              <a:ext uri="{FF2B5EF4-FFF2-40B4-BE49-F238E27FC236}">
                <a16:creationId xmlns:a16="http://schemas.microsoft.com/office/drawing/2014/main" id="{4CE59949-E8DD-4C7D-A87B-0464896D7B52}"/>
              </a:ext>
              <a:ext uri="{C183D7F6-B498-43B3-948B-1728B52AA6E4}">
                <adec:decorative xmlns:adec="http://schemas.microsoft.com/office/drawing/2017/decorative" val="1"/>
              </a:ext>
            </a:extLst>
          </p:cNvPr>
          <p:cNvCxnSpPr>
            <a:cxnSpLocks/>
          </p:cNvCxnSpPr>
          <p:nvPr/>
        </p:nvCxnSpPr>
        <p:spPr>
          <a:xfrm>
            <a:off x="4737963" y="2292680"/>
            <a:ext cx="1611466"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94264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8" name="Object 7" hidden="1">
                        <a:extLst>
                          <a:ext uri="{FF2B5EF4-FFF2-40B4-BE49-F238E27FC236}">
                            <a16:creationId xmlns:a16="http://schemas.microsoft.com/office/drawing/2014/main" id="{A7DD7B8E-8742-4D1D-9D59-2B0E50522A35}"/>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239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9804D5-15B2-49DB-A5FE-7612ED95D34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7870" y="3204976"/>
            <a:ext cx="4983726" cy="3321078"/>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879788"/>
            <a:ext cx="3822299" cy="2450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36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Minority/Women Owned Business Engagement</a:t>
            </a:r>
          </a:p>
        </p:txBody>
      </p:sp>
      <p:sp>
        <p:nvSpPr>
          <p:cNvPr id="7" name="Freeform 11" descr="Role play quote: &quot;Did you take affirmative steps to include minority-owned and women-owned business enterprises in your procurement process?&quot;">
            <a:extLst>
              <a:ext uri="{FF2B5EF4-FFF2-40B4-BE49-F238E27FC236}">
                <a16:creationId xmlns:a16="http://schemas.microsoft.com/office/drawing/2014/main" id="{94941A76-586E-4416-A91C-55382C85EFD1}"/>
              </a:ext>
            </a:extLst>
          </p:cNvPr>
          <p:cNvSpPr>
            <a:spLocks noEditPoints="1"/>
          </p:cNvSpPr>
          <p:nvPr/>
        </p:nvSpPr>
        <p:spPr bwMode="auto">
          <a:xfrm flipH="1">
            <a:off x="4296128" y="183901"/>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That sounds like a good idea, and we are all for equity, but I didn’t know that was a requirement.&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4821281" y="672561"/>
            <a:ext cx="3039096" cy="1631216"/>
          </a:xfrm>
          <a:prstGeom prst="rect">
            <a:avLst/>
          </a:prstGeom>
          <a:noFill/>
        </p:spPr>
        <p:txBody>
          <a:bodyPr wrap="square" rtlCol="0">
            <a:spAutoFit/>
          </a:bodyPr>
          <a:lstStyle/>
          <a:p>
            <a:pPr algn="ctr"/>
            <a:r>
              <a:rPr lang="en-US" sz="2000" dirty="0">
                <a:solidFill>
                  <a:schemeClr val="bg1"/>
                </a:solidFill>
                <a:latin typeface="+mj-lt"/>
              </a:rPr>
              <a:t>Did you take affirmative steps to include minority-owned and women-owned business enterprises in your procurement process?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892875"/>
            <a:ext cx="2360023" cy="1631216"/>
          </a:xfrm>
          <a:prstGeom prst="rect">
            <a:avLst/>
          </a:prstGeom>
          <a:noFill/>
        </p:spPr>
        <p:txBody>
          <a:bodyPr wrap="square" rtlCol="0">
            <a:spAutoFit/>
          </a:bodyPr>
          <a:lstStyle/>
          <a:p>
            <a:pPr algn="ctr"/>
            <a:r>
              <a:rPr lang="en-US" sz="2000" dirty="0">
                <a:solidFill>
                  <a:schemeClr val="bg1"/>
                </a:solidFill>
                <a:latin typeface="+mj-lt"/>
              </a:rPr>
              <a:t>That sounds like a good idea, and we are all for equity, but I didn’t know that was a requirement.</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4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750618"/>
            <a:ext cx="4050967" cy="2975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2.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Minority/Women-Owned Business Enterprise Steps</a:t>
            </a:r>
          </a:p>
        </p:txBody>
      </p:sp>
      <p:sp>
        <p:nvSpPr>
          <p:cNvPr id="24" name="Rectangle 23">
            <a:extLst>
              <a:ext uri="{FF2B5EF4-FFF2-40B4-BE49-F238E27FC236}">
                <a16:creationId xmlns:a16="http://schemas.microsoft.com/office/drawing/2014/main" id="{47FB0699-3E4F-4DA1-B889-E97F4EBA17BC}"/>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58% </a:t>
            </a:r>
            <a:r>
              <a:rPr lang="en-US" sz="2000">
                <a:solidFill>
                  <a:srgbClr val="000000"/>
                </a:solidFill>
                <a:latin typeface="Open Sans"/>
              </a:rPr>
              <a:t>of LEAs monitored did not take the required affirmative steps to engage MWE.</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D6F68D4-CED2-4180-A3A4-039FFC58A954}"/>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Minority/Women-Owned Business Enterprise Steps Observation can be found in 2 CFR 200.321(a)">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200.321(a)</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500" y="4638389"/>
              <a:ext cx="370114" cy="370114"/>
            </a:xfrm>
            <a:prstGeom prst="rect">
              <a:avLst/>
            </a:prstGeom>
          </p:spPr>
        </p:pic>
      </p:grpSp>
      <p:grpSp>
        <p:nvGrpSpPr>
          <p:cNvPr id="12" name="Group 11" descr="The Associated Risk with the No Minority/Women-Owned Business Enterprise Steps Observation: Failure to take affirmative steps to solicit and use MWE businesses when possible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take affirmative steps to solicit and use MWE businesses when possible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9633" y="2544989"/>
              <a:ext cx="365768" cy="365768"/>
            </a:xfrm>
            <a:prstGeom prst="rect">
              <a:avLst/>
            </a:prstGeom>
          </p:spPr>
        </p:pic>
      </p:grpSp>
      <p:grpSp>
        <p:nvGrpSpPr>
          <p:cNvPr id="16" name="Group 15" descr="The Leading Practice for the No Minority/Women-Owned Business Enterprise Steps Observation: The Subrecipient should ensure that affirmative steps to solicit and use MWE businesses when possible.">
            <a:extLst>
              <a:ext uri="{FF2B5EF4-FFF2-40B4-BE49-F238E27FC236}">
                <a16:creationId xmlns:a16="http://schemas.microsoft.com/office/drawing/2014/main" id="{491BDE72-4EA8-45B1-A4C4-E994D6D101F6}"/>
              </a:ext>
            </a:extLst>
          </p:cNvPr>
          <p:cNvGrpSpPr/>
          <p:nvPr/>
        </p:nvGrpSpPr>
        <p:grpSpPr>
          <a:xfrm>
            <a:off x="6594807" y="4032253"/>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should ensure that affirmative steps to solicit and use MWE businesses when possible.</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748087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8834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2" name="Object 81" hidden="1">
                        <a:extLst>
                          <a:ext uri="{FF2B5EF4-FFF2-40B4-BE49-F238E27FC236}">
                            <a16:creationId xmlns:a16="http://schemas.microsoft.com/office/drawing/2014/main" id="{41F46EF0-FED6-4A38-8D7C-B22017F7AC5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14EB8CC-19B1-45A9-949F-0C7E8A3D44ED}"/>
              </a:ext>
            </a:extLst>
          </p:cNvPr>
          <p:cNvSpPr>
            <a:spLocks noGrp="1"/>
          </p:cNvSpPr>
          <p:nvPr>
            <p:ph type="title"/>
          </p:nvPr>
        </p:nvSpPr>
        <p:spPr/>
        <p:txBody>
          <a:bodyPr/>
          <a:lstStyle/>
          <a:p>
            <a:r>
              <a:rPr lang="en-US" dirty="0"/>
              <a:t>How to take required affirmative steps to include minority and women-owned business enterprises</a:t>
            </a:r>
          </a:p>
        </p:txBody>
      </p:sp>
      <p:sp>
        <p:nvSpPr>
          <p:cNvPr id="5" name="Title 1">
            <a:extLst>
              <a:ext uri="{FF2B5EF4-FFF2-40B4-BE49-F238E27FC236}">
                <a16:creationId xmlns:a16="http://schemas.microsoft.com/office/drawing/2014/main" id="{605E43F5-DB08-478A-B62D-6B398EFCB136}"/>
              </a:ext>
              <a:ext uri="{C183D7F6-B498-43B3-948B-1728B52AA6E4}">
                <adec:decorative xmlns:adec="http://schemas.microsoft.com/office/drawing/2017/decorative" val="1"/>
              </a:ext>
            </a:extLst>
          </p:cNvPr>
          <p:cNvSpPr txBox="1">
            <a:spLocks/>
          </p:cNvSpPr>
          <p:nvPr/>
        </p:nvSpPr>
        <p:spPr>
          <a:xfrm>
            <a:off x="469900" y="347503"/>
            <a:ext cx="11252200" cy="334102"/>
          </a:xfrm>
          <a:prstGeom prst="rect">
            <a:avLst/>
          </a:prstGeom>
        </p:spPr>
        <p:txBody>
          <a:bodyPr vert="horz" lIns="0" tIns="45720" rIns="0" bIns="0" rtlCol="0" anchor="b"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endParaRPr lang="en-US" b="1"/>
          </a:p>
        </p:txBody>
      </p:sp>
      <p:sp>
        <p:nvSpPr>
          <p:cNvPr id="3" name="Text Placeholder 2">
            <a:extLst>
              <a:ext uri="{FF2B5EF4-FFF2-40B4-BE49-F238E27FC236}">
                <a16:creationId xmlns:a16="http://schemas.microsoft.com/office/drawing/2014/main" id="{6C11F4FD-A665-413A-8150-6F0E46F96131}"/>
              </a:ext>
            </a:extLst>
          </p:cNvPr>
          <p:cNvSpPr>
            <a:spLocks noGrp="1"/>
          </p:cNvSpPr>
          <p:nvPr>
            <p:ph type="body" sz="quarter" idx="14"/>
          </p:nvPr>
        </p:nvSpPr>
        <p:spPr>
          <a:xfrm>
            <a:off x="914721" y="1353312"/>
            <a:ext cx="10362880" cy="475488"/>
          </a:xfrm>
        </p:spPr>
        <p:txBody>
          <a:bodyPr/>
          <a:lstStyle/>
          <a:p>
            <a:r>
              <a:rPr lang="en-US" sz="2400" b="1">
                <a:solidFill>
                  <a:srgbClr val="000000"/>
                </a:solidFill>
                <a:latin typeface="+mj-lt"/>
              </a:rPr>
              <a:t>2 CFR 200.321(b): </a:t>
            </a:r>
          </a:p>
          <a:p>
            <a:endParaRPr lang="en-US"/>
          </a:p>
        </p:txBody>
      </p:sp>
      <p:sp>
        <p:nvSpPr>
          <p:cNvPr id="46" name="Rectangle 45">
            <a:extLst>
              <a:ext uri="{FF2B5EF4-FFF2-40B4-BE49-F238E27FC236}">
                <a16:creationId xmlns:a16="http://schemas.microsoft.com/office/drawing/2014/main" id="{3A8A1E03-E30B-4DD1-9FEE-BD23292CB497}"/>
              </a:ext>
              <a:ext uri="{C183D7F6-B498-43B3-948B-1728B52AA6E4}">
                <adec:decorative xmlns:adec="http://schemas.microsoft.com/office/drawing/2017/decorative" val="1"/>
              </a:ext>
            </a:extLst>
          </p:cNvPr>
          <p:cNvSpPr/>
          <p:nvPr/>
        </p:nvSpPr>
        <p:spPr bwMode="gray">
          <a:xfrm>
            <a:off x="1226720" y="2082651"/>
            <a:ext cx="9785487" cy="1699079"/>
          </a:xfrm>
          <a:prstGeom prst="rect">
            <a:avLst/>
          </a:prstGeom>
          <a:solidFill>
            <a:sysClr val="window" lastClr="FFFFFF">
              <a:lumMod val="95000"/>
            </a:sysClr>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grpSp>
        <p:nvGrpSpPr>
          <p:cNvPr id="47" name="Group 862">
            <a:extLst>
              <a:ext uri="{FF2B5EF4-FFF2-40B4-BE49-F238E27FC236}">
                <a16:creationId xmlns:a16="http://schemas.microsoft.com/office/drawing/2014/main" id="{3DFAC7E8-B5DA-4A01-8063-8E516C6AFCCB}"/>
              </a:ext>
              <a:ext uri="{C183D7F6-B498-43B3-948B-1728B52AA6E4}">
                <adec:decorative xmlns:adec="http://schemas.microsoft.com/office/drawing/2017/decorative" val="1"/>
              </a:ext>
            </a:extLst>
          </p:cNvPr>
          <p:cNvGrpSpPr>
            <a:grpSpLocks noChangeAspect="1"/>
          </p:cNvGrpSpPr>
          <p:nvPr/>
        </p:nvGrpSpPr>
        <p:grpSpPr bwMode="auto">
          <a:xfrm>
            <a:off x="9967610" y="2101884"/>
            <a:ext cx="512651" cy="514158"/>
            <a:chOff x="6607" y="3441"/>
            <a:chExt cx="340" cy="341"/>
          </a:xfrm>
          <a:solidFill>
            <a:srgbClr val="012169"/>
          </a:solidFill>
        </p:grpSpPr>
        <p:sp>
          <p:nvSpPr>
            <p:cNvPr id="48" name="Freeform 863">
              <a:extLst>
                <a:ext uri="{FF2B5EF4-FFF2-40B4-BE49-F238E27FC236}">
                  <a16:creationId xmlns:a16="http://schemas.microsoft.com/office/drawing/2014/main" id="{64CE3829-8907-42BB-A684-98713D6A9AC7}"/>
                </a:ext>
              </a:extLst>
            </p:cNvPr>
            <p:cNvSpPr>
              <a:spLocks noEditPoints="1"/>
            </p:cNvSpPr>
            <p:nvPr/>
          </p:nvSpPr>
          <p:spPr bwMode="auto">
            <a:xfrm>
              <a:off x="6607" y="344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49" name="Freeform 864">
              <a:extLst>
                <a:ext uri="{FF2B5EF4-FFF2-40B4-BE49-F238E27FC236}">
                  <a16:creationId xmlns:a16="http://schemas.microsoft.com/office/drawing/2014/main" id="{0823DCB0-45B8-49BD-BA6E-EEA2CDDF9A5C}"/>
                </a:ext>
              </a:extLst>
            </p:cNvPr>
            <p:cNvSpPr>
              <a:spLocks noEditPoints="1"/>
            </p:cNvSpPr>
            <p:nvPr/>
          </p:nvSpPr>
          <p:spPr bwMode="auto">
            <a:xfrm>
              <a:off x="6671" y="3519"/>
              <a:ext cx="198" cy="184"/>
            </a:xfrm>
            <a:custGeom>
              <a:avLst/>
              <a:gdLst>
                <a:gd name="T0" fmla="*/ 256 w 298"/>
                <a:gd name="T1" fmla="*/ 192 h 277"/>
                <a:gd name="T2" fmla="*/ 223 w 298"/>
                <a:gd name="T3" fmla="*/ 208 h 277"/>
                <a:gd name="T4" fmla="*/ 84 w 298"/>
                <a:gd name="T5" fmla="*/ 146 h 277"/>
                <a:gd name="T6" fmla="*/ 85 w 298"/>
                <a:gd name="T7" fmla="*/ 139 h 277"/>
                <a:gd name="T8" fmla="*/ 84 w 298"/>
                <a:gd name="T9" fmla="*/ 131 h 277"/>
                <a:gd name="T10" fmla="*/ 223 w 298"/>
                <a:gd name="T11" fmla="*/ 69 h 277"/>
                <a:gd name="T12" fmla="*/ 256 w 298"/>
                <a:gd name="T13" fmla="*/ 85 h 277"/>
                <a:gd name="T14" fmla="*/ 298 w 298"/>
                <a:gd name="T15" fmla="*/ 43 h 277"/>
                <a:gd name="T16" fmla="*/ 256 w 298"/>
                <a:gd name="T17" fmla="*/ 0 h 277"/>
                <a:gd name="T18" fmla="*/ 213 w 298"/>
                <a:gd name="T19" fmla="*/ 43 h 277"/>
                <a:gd name="T20" fmla="*/ 214 w 298"/>
                <a:gd name="T21" fmla="*/ 50 h 277"/>
                <a:gd name="T22" fmla="*/ 75 w 298"/>
                <a:gd name="T23" fmla="*/ 112 h 277"/>
                <a:gd name="T24" fmla="*/ 42 w 298"/>
                <a:gd name="T25" fmla="*/ 96 h 277"/>
                <a:gd name="T26" fmla="*/ 0 w 298"/>
                <a:gd name="T27" fmla="*/ 139 h 277"/>
                <a:gd name="T28" fmla="*/ 42 w 298"/>
                <a:gd name="T29" fmla="*/ 181 h 277"/>
                <a:gd name="T30" fmla="*/ 75 w 298"/>
                <a:gd name="T31" fmla="*/ 165 h 277"/>
                <a:gd name="T32" fmla="*/ 214 w 298"/>
                <a:gd name="T33" fmla="*/ 227 h 277"/>
                <a:gd name="T34" fmla="*/ 213 w 298"/>
                <a:gd name="T35" fmla="*/ 235 h 277"/>
                <a:gd name="T36" fmla="*/ 256 w 298"/>
                <a:gd name="T37" fmla="*/ 277 h 277"/>
                <a:gd name="T38" fmla="*/ 298 w 298"/>
                <a:gd name="T39" fmla="*/ 235 h 277"/>
                <a:gd name="T40" fmla="*/ 256 w 298"/>
                <a:gd name="T41" fmla="*/ 192 h 277"/>
                <a:gd name="T42" fmla="*/ 256 w 298"/>
                <a:gd name="T43" fmla="*/ 21 h 277"/>
                <a:gd name="T44" fmla="*/ 277 w 298"/>
                <a:gd name="T45" fmla="*/ 43 h 277"/>
                <a:gd name="T46" fmla="*/ 256 w 298"/>
                <a:gd name="T47" fmla="*/ 64 h 277"/>
                <a:gd name="T48" fmla="*/ 234 w 298"/>
                <a:gd name="T49" fmla="*/ 43 h 277"/>
                <a:gd name="T50" fmla="*/ 256 w 298"/>
                <a:gd name="T51" fmla="*/ 21 h 277"/>
                <a:gd name="T52" fmla="*/ 42 w 298"/>
                <a:gd name="T53" fmla="*/ 160 h 277"/>
                <a:gd name="T54" fmla="*/ 21 w 298"/>
                <a:gd name="T55" fmla="*/ 139 h 277"/>
                <a:gd name="T56" fmla="*/ 42 w 298"/>
                <a:gd name="T57" fmla="*/ 117 h 277"/>
                <a:gd name="T58" fmla="*/ 64 w 298"/>
                <a:gd name="T59" fmla="*/ 139 h 277"/>
                <a:gd name="T60" fmla="*/ 42 w 298"/>
                <a:gd name="T61" fmla="*/ 160 h 277"/>
                <a:gd name="T62" fmla="*/ 256 w 298"/>
                <a:gd name="T63" fmla="*/ 256 h 277"/>
                <a:gd name="T64" fmla="*/ 234 w 298"/>
                <a:gd name="T65" fmla="*/ 235 h 277"/>
                <a:gd name="T66" fmla="*/ 256 w 298"/>
                <a:gd name="T67" fmla="*/ 213 h 277"/>
                <a:gd name="T68" fmla="*/ 277 w 298"/>
                <a:gd name="T69" fmla="*/ 235 h 277"/>
                <a:gd name="T70" fmla="*/ 256 w 298"/>
                <a:gd name="T71"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77">
                  <a:moveTo>
                    <a:pt x="256" y="192"/>
                  </a:moveTo>
                  <a:cubicBezTo>
                    <a:pt x="242" y="192"/>
                    <a:pt x="230" y="198"/>
                    <a:pt x="223" y="208"/>
                  </a:cubicBezTo>
                  <a:cubicBezTo>
                    <a:pt x="84" y="146"/>
                    <a:pt x="84" y="146"/>
                    <a:pt x="84" y="146"/>
                  </a:cubicBezTo>
                  <a:cubicBezTo>
                    <a:pt x="85" y="143"/>
                    <a:pt x="85" y="141"/>
                    <a:pt x="85" y="139"/>
                  </a:cubicBezTo>
                  <a:cubicBezTo>
                    <a:pt x="85" y="136"/>
                    <a:pt x="85" y="134"/>
                    <a:pt x="84" y="131"/>
                  </a:cubicBezTo>
                  <a:cubicBezTo>
                    <a:pt x="223" y="69"/>
                    <a:pt x="223" y="69"/>
                    <a:pt x="223" y="69"/>
                  </a:cubicBezTo>
                  <a:cubicBezTo>
                    <a:pt x="230" y="79"/>
                    <a:pt x="242" y="85"/>
                    <a:pt x="256" y="85"/>
                  </a:cubicBezTo>
                  <a:cubicBezTo>
                    <a:pt x="279" y="85"/>
                    <a:pt x="298" y="66"/>
                    <a:pt x="298" y="43"/>
                  </a:cubicBezTo>
                  <a:cubicBezTo>
                    <a:pt x="298" y="19"/>
                    <a:pt x="279" y="0"/>
                    <a:pt x="256" y="0"/>
                  </a:cubicBezTo>
                  <a:cubicBezTo>
                    <a:pt x="232" y="0"/>
                    <a:pt x="213" y="19"/>
                    <a:pt x="213" y="43"/>
                  </a:cubicBezTo>
                  <a:cubicBezTo>
                    <a:pt x="213" y="45"/>
                    <a:pt x="213" y="48"/>
                    <a:pt x="214" y="50"/>
                  </a:cubicBezTo>
                  <a:cubicBezTo>
                    <a:pt x="75" y="112"/>
                    <a:pt x="75" y="112"/>
                    <a:pt x="75" y="112"/>
                  </a:cubicBezTo>
                  <a:cubicBezTo>
                    <a:pt x="68" y="102"/>
                    <a:pt x="56" y="96"/>
                    <a:pt x="42" y="96"/>
                  </a:cubicBezTo>
                  <a:cubicBezTo>
                    <a:pt x="19" y="96"/>
                    <a:pt x="0" y="115"/>
                    <a:pt x="0" y="139"/>
                  </a:cubicBezTo>
                  <a:cubicBezTo>
                    <a:pt x="0" y="162"/>
                    <a:pt x="19" y="181"/>
                    <a:pt x="42" y="181"/>
                  </a:cubicBezTo>
                  <a:cubicBezTo>
                    <a:pt x="56" y="181"/>
                    <a:pt x="68" y="175"/>
                    <a:pt x="75" y="165"/>
                  </a:cubicBezTo>
                  <a:cubicBezTo>
                    <a:pt x="214" y="227"/>
                    <a:pt x="214" y="227"/>
                    <a:pt x="214" y="227"/>
                  </a:cubicBezTo>
                  <a:cubicBezTo>
                    <a:pt x="213" y="230"/>
                    <a:pt x="213" y="232"/>
                    <a:pt x="213" y="235"/>
                  </a:cubicBezTo>
                  <a:cubicBezTo>
                    <a:pt x="213" y="258"/>
                    <a:pt x="232" y="277"/>
                    <a:pt x="256" y="277"/>
                  </a:cubicBezTo>
                  <a:cubicBezTo>
                    <a:pt x="279" y="277"/>
                    <a:pt x="298" y="258"/>
                    <a:pt x="298" y="235"/>
                  </a:cubicBezTo>
                  <a:cubicBezTo>
                    <a:pt x="298" y="211"/>
                    <a:pt x="279" y="192"/>
                    <a:pt x="256" y="192"/>
                  </a:cubicBezTo>
                  <a:close/>
                  <a:moveTo>
                    <a:pt x="256" y="21"/>
                  </a:moveTo>
                  <a:cubicBezTo>
                    <a:pt x="267" y="21"/>
                    <a:pt x="277" y="31"/>
                    <a:pt x="277" y="43"/>
                  </a:cubicBezTo>
                  <a:cubicBezTo>
                    <a:pt x="277" y="54"/>
                    <a:pt x="267" y="64"/>
                    <a:pt x="256" y="64"/>
                  </a:cubicBezTo>
                  <a:cubicBezTo>
                    <a:pt x="244" y="64"/>
                    <a:pt x="234" y="54"/>
                    <a:pt x="234" y="43"/>
                  </a:cubicBezTo>
                  <a:cubicBezTo>
                    <a:pt x="234" y="31"/>
                    <a:pt x="244" y="21"/>
                    <a:pt x="256" y="21"/>
                  </a:cubicBezTo>
                  <a:close/>
                  <a:moveTo>
                    <a:pt x="42" y="160"/>
                  </a:moveTo>
                  <a:cubicBezTo>
                    <a:pt x="31" y="160"/>
                    <a:pt x="21" y="150"/>
                    <a:pt x="21" y="139"/>
                  </a:cubicBezTo>
                  <a:cubicBezTo>
                    <a:pt x="21" y="127"/>
                    <a:pt x="31" y="117"/>
                    <a:pt x="42" y="117"/>
                  </a:cubicBezTo>
                  <a:cubicBezTo>
                    <a:pt x="54" y="117"/>
                    <a:pt x="64" y="127"/>
                    <a:pt x="64" y="139"/>
                  </a:cubicBezTo>
                  <a:cubicBezTo>
                    <a:pt x="64" y="150"/>
                    <a:pt x="54" y="160"/>
                    <a:pt x="42" y="160"/>
                  </a:cubicBezTo>
                  <a:close/>
                  <a:moveTo>
                    <a:pt x="256" y="256"/>
                  </a:moveTo>
                  <a:cubicBezTo>
                    <a:pt x="244" y="256"/>
                    <a:pt x="234" y="246"/>
                    <a:pt x="234" y="235"/>
                  </a:cubicBezTo>
                  <a:cubicBezTo>
                    <a:pt x="234" y="223"/>
                    <a:pt x="244" y="213"/>
                    <a:pt x="256" y="213"/>
                  </a:cubicBezTo>
                  <a:cubicBezTo>
                    <a:pt x="267" y="213"/>
                    <a:pt x="277" y="223"/>
                    <a:pt x="277" y="235"/>
                  </a:cubicBezTo>
                  <a:cubicBezTo>
                    <a:pt x="277" y="246"/>
                    <a:pt x="267" y="256"/>
                    <a:pt x="256" y="2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grpSp>
      <p:sp>
        <p:nvSpPr>
          <p:cNvPr id="52" name="Freeform 465">
            <a:extLst>
              <a:ext uri="{FF2B5EF4-FFF2-40B4-BE49-F238E27FC236}">
                <a16:creationId xmlns:a16="http://schemas.microsoft.com/office/drawing/2014/main" id="{6EE0B9BC-8A44-4FB4-9919-531827245F2F}"/>
              </a:ext>
              <a:ext uri="{C183D7F6-B498-43B3-948B-1728B52AA6E4}">
                <adec:decorative xmlns:adec="http://schemas.microsoft.com/office/drawing/2017/decorative" val="1"/>
              </a:ext>
            </a:extLst>
          </p:cNvPr>
          <p:cNvSpPr>
            <a:spLocks noEditPoints="1"/>
          </p:cNvSpPr>
          <p:nvPr/>
        </p:nvSpPr>
        <p:spPr bwMode="auto">
          <a:xfrm>
            <a:off x="8316741"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76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6" name="Freeform 255">
            <a:extLst>
              <a:ext uri="{FF2B5EF4-FFF2-40B4-BE49-F238E27FC236}">
                <a16:creationId xmlns:a16="http://schemas.microsoft.com/office/drawing/2014/main" id="{3E3661CA-5169-4DD5-851C-BC84E55FB318}"/>
              </a:ext>
              <a:ext uri="{C183D7F6-B498-43B3-948B-1728B52AA6E4}">
                <adec:decorative xmlns:adec="http://schemas.microsoft.com/office/drawing/2017/decorative" val="1"/>
              </a:ext>
            </a:extLst>
          </p:cNvPr>
          <p:cNvSpPr>
            <a:spLocks noEditPoints="1"/>
          </p:cNvSpPr>
          <p:nvPr/>
        </p:nvSpPr>
        <p:spPr bwMode="auto">
          <a:xfrm>
            <a:off x="6665815" y="2102439"/>
            <a:ext cx="514158" cy="51415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097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59" name="Freeform 1014">
            <a:extLst>
              <a:ext uri="{FF2B5EF4-FFF2-40B4-BE49-F238E27FC236}">
                <a16:creationId xmlns:a16="http://schemas.microsoft.com/office/drawing/2014/main" id="{3CD5F971-5666-4E6C-81BF-B091181C7500}"/>
              </a:ext>
              <a:ext uri="{C183D7F6-B498-43B3-948B-1728B52AA6E4}">
                <adec:decorative xmlns:adec="http://schemas.microsoft.com/office/drawing/2017/decorative" val="1"/>
              </a:ext>
            </a:extLst>
          </p:cNvPr>
          <p:cNvSpPr>
            <a:spLocks noEditPoints="1"/>
          </p:cNvSpPr>
          <p:nvPr/>
        </p:nvSpPr>
        <p:spPr bwMode="auto">
          <a:xfrm>
            <a:off x="1711746" y="2102393"/>
            <a:ext cx="51415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2" name="Freeform 640">
            <a:extLst>
              <a:ext uri="{FF2B5EF4-FFF2-40B4-BE49-F238E27FC236}">
                <a16:creationId xmlns:a16="http://schemas.microsoft.com/office/drawing/2014/main" id="{614BE2C8-18FF-462F-AAD9-39610AD53394}"/>
              </a:ext>
              <a:ext uri="{C183D7F6-B498-43B3-948B-1728B52AA6E4}">
                <adec:decorative xmlns:adec="http://schemas.microsoft.com/office/drawing/2017/decorative" val="1"/>
              </a:ext>
            </a:extLst>
          </p:cNvPr>
          <p:cNvSpPr>
            <a:spLocks noEditPoints="1"/>
          </p:cNvSpPr>
          <p:nvPr/>
        </p:nvSpPr>
        <p:spPr bwMode="auto">
          <a:xfrm>
            <a:off x="3362612" y="2102393"/>
            <a:ext cx="515669"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4" name="Freeform 267">
            <a:extLst>
              <a:ext uri="{FF2B5EF4-FFF2-40B4-BE49-F238E27FC236}">
                <a16:creationId xmlns:a16="http://schemas.microsoft.com/office/drawing/2014/main" id="{758712D4-ADC2-4B41-AAF6-99C20A3A82CA}"/>
              </a:ext>
              <a:ext uri="{C183D7F6-B498-43B3-948B-1728B52AA6E4}">
                <adec:decorative xmlns:adec="http://schemas.microsoft.com/office/drawing/2017/decorative" val="1"/>
              </a:ext>
            </a:extLst>
          </p:cNvPr>
          <p:cNvSpPr>
            <a:spLocks noEditPoints="1"/>
          </p:cNvSpPr>
          <p:nvPr/>
        </p:nvSpPr>
        <p:spPr bwMode="auto">
          <a:xfrm>
            <a:off x="5014995" y="2102086"/>
            <a:ext cx="514158" cy="51415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62B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a:ln>
                <a:noFill/>
              </a:ln>
              <a:solidFill>
                <a:prstClr val="black"/>
              </a:solidFill>
              <a:effectLst/>
              <a:uLnTx/>
              <a:uFillTx/>
              <a:ea typeface="ヒラギノ角ゴ ProN W3" charset="0"/>
              <a:cs typeface="+mn-cs"/>
              <a:sym typeface="Gotham Book" charset="0"/>
            </a:endParaRPr>
          </a:p>
        </p:txBody>
      </p:sp>
      <p:sp>
        <p:nvSpPr>
          <p:cNvPr id="66" name="Rectangle 65">
            <a:extLst>
              <a:ext uri="{FF2B5EF4-FFF2-40B4-BE49-F238E27FC236}">
                <a16:creationId xmlns:a16="http://schemas.microsoft.com/office/drawing/2014/main" id="{0FA88F75-46B0-4566-B753-EB272EA3FC72}"/>
              </a:ext>
              <a:ext uri="{C183D7F6-B498-43B3-948B-1728B52AA6E4}">
                <adec:decorative xmlns:adec="http://schemas.microsoft.com/office/drawing/2017/decorative" val="1"/>
              </a:ext>
            </a:extLst>
          </p:cNvPr>
          <p:cNvSpPr/>
          <p:nvPr/>
        </p:nvSpPr>
        <p:spPr bwMode="gray">
          <a:xfrm>
            <a:off x="1226720" y="1905927"/>
            <a:ext cx="5664303" cy="68554"/>
          </a:xfrm>
          <a:prstGeom prst="rect">
            <a:avLst/>
          </a:prstGeom>
          <a:solidFill>
            <a:schemeClr val="accent4"/>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67" name="Rectangle 66">
            <a:extLst>
              <a:ext uri="{FF2B5EF4-FFF2-40B4-BE49-F238E27FC236}">
                <a16:creationId xmlns:a16="http://schemas.microsoft.com/office/drawing/2014/main" id="{0F861CB2-A260-4EDB-BC9C-BDB50CAF786F}"/>
              </a:ext>
              <a:ext uri="{C183D7F6-B498-43B3-948B-1728B52AA6E4}">
                <adec:decorative xmlns:adec="http://schemas.microsoft.com/office/drawing/2017/decorative" val="1"/>
              </a:ext>
            </a:extLst>
          </p:cNvPr>
          <p:cNvSpPr/>
          <p:nvPr/>
        </p:nvSpPr>
        <p:spPr bwMode="gray">
          <a:xfrm>
            <a:off x="6950132" y="1905926"/>
            <a:ext cx="4062075" cy="69289"/>
          </a:xfrm>
          <a:prstGeom prst="rect">
            <a:avLst/>
          </a:prstGeom>
          <a:solidFill>
            <a:schemeClr val="accent1"/>
          </a:solidFill>
          <a:ln w="19050" algn="ctr">
            <a:noFill/>
            <a:miter lim="800000"/>
            <a:headEnd/>
            <a:tailEnd/>
          </a:ln>
        </p:spPr>
        <p:txBody>
          <a:bodyPr wrap="square" lIns="83313" tIns="83313" rIns="83313" bIns="83313" rtlCol="0" anchor="ctr"/>
          <a:lstStyle/>
          <a:p>
            <a:pPr marL="0" marR="0" lvl="0" indent="0" algn="ctr" defTabSz="856978" rtl="0" eaLnBrk="1" fontAlgn="auto" latinLnBrk="0" hangingPunct="1">
              <a:lnSpc>
                <a:spcPct val="106000"/>
              </a:lnSpc>
              <a:spcBef>
                <a:spcPts val="0"/>
              </a:spcBef>
              <a:spcAft>
                <a:spcPts val="0"/>
              </a:spcAft>
              <a:buClrTx/>
              <a:buSzTx/>
              <a:buFontTx/>
              <a:buNone/>
              <a:tabLst/>
              <a:defRPr/>
            </a:pPr>
            <a:endParaRPr kumimoji="0" lang="en-US" sz="1499" b="1" i="0" u="none" strike="noStrike" kern="0" cap="none" spc="0" normalizeH="0" baseline="0" noProof="0">
              <a:ln>
                <a:noFill/>
              </a:ln>
              <a:solidFill>
                <a:prstClr val="white"/>
              </a:solidFill>
              <a:effectLst/>
              <a:uLnTx/>
              <a:uFillTx/>
              <a:ea typeface="ヒラギノ角ゴ ProN W3" charset="0"/>
              <a:cs typeface="+mn-cs"/>
              <a:sym typeface="Gotham Book" charset="0"/>
            </a:endParaRPr>
          </a:p>
        </p:txBody>
      </p:sp>
      <p:sp>
        <p:nvSpPr>
          <p:cNvPr id="70" name="Text Placeholder 3">
            <a:extLst>
              <a:ext uri="{FF2B5EF4-FFF2-40B4-BE49-F238E27FC236}">
                <a16:creationId xmlns:a16="http://schemas.microsoft.com/office/drawing/2014/main" id="{EA832D41-8B7E-4BD6-85BA-98B7CE95C961}"/>
              </a:ext>
              <a:ext uri="{C183D7F6-B498-43B3-948B-1728B52AA6E4}">
                <adec:decorative xmlns:adec="http://schemas.microsoft.com/office/drawing/2017/decorative" val="0"/>
              </a:ext>
            </a:extLst>
          </p:cNvPr>
          <p:cNvSpPr txBox="1">
            <a:spLocks/>
          </p:cNvSpPr>
          <p:nvPr/>
        </p:nvSpPr>
        <p:spPr>
          <a:xfrm>
            <a:off x="1291928"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lang="en-US" sz="1600" b="1" dirty="0">
                <a:solidFill>
                  <a:srgbClr val="86BC25"/>
                </a:solidFill>
                <a:latin typeface="+mn-lt"/>
                <a:sym typeface="Gotham Book" charset="0"/>
              </a:rPr>
              <a:t>Include them on solicitation lists</a:t>
            </a:r>
            <a:endParaRPr kumimoji="0" lang="en-US" sz="1600" b="1" i="0" u="none" strike="noStrike" kern="1200" cap="none" spc="0" normalizeH="0" baseline="0" noProof="0" dirty="0">
              <a:ln>
                <a:noFill/>
              </a:ln>
              <a:solidFill>
                <a:srgbClr val="86BC25"/>
              </a:solidFill>
              <a:effectLst/>
              <a:uLnTx/>
              <a:uFillTx/>
              <a:latin typeface="+mn-lt"/>
              <a:ea typeface="Open Sans Light" panose="020B0306030504020204" pitchFamily="34" charset="0"/>
              <a:cs typeface="Open Sans Light" panose="020B0306030504020204" pitchFamily="34" charset="0"/>
              <a:sym typeface="Gotham Book" charset="0"/>
            </a:endParaRPr>
          </a:p>
        </p:txBody>
      </p:sp>
      <p:sp>
        <p:nvSpPr>
          <p:cNvPr id="6" name="Rectangle 5" descr="1st Step - Include them on solicitation lists: Placing qualified small and minority businesses and women's business enterprises on solicitation lists">
            <a:extLst>
              <a:ext uri="{FF2B5EF4-FFF2-40B4-BE49-F238E27FC236}">
                <a16:creationId xmlns:a16="http://schemas.microsoft.com/office/drawing/2014/main" id="{5CA9EA75-E01F-4747-B4E9-95E3EE4C54F6}"/>
              </a:ext>
              <a:ext uri="{C183D7F6-B498-43B3-948B-1728B52AA6E4}">
                <adec:decorative xmlns:adec="http://schemas.microsoft.com/office/drawing/2017/decorative" val="0"/>
              </a:ext>
            </a:extLst>
          </p:cNvPr>
          <p:cNvSpPr/>
          <p:nvPr/>
        </p:nvSpPr>
        <p:spPr>
          <a:xfrm>
            <a:off x="1226720" y="3928145"/>
            <a:ext cx="1585320" cy="2290766"/>
          </a:xfrm>
          <a:prstGeom prst="rect">
            <a:avLst/>
          </a:prstGeom>
          <a:solidFill>
            <a:srgbClr val="EBF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1" name="Text Placeholder 3">
            <a:extLst>
              <a:ext uri="{FF2B5EF4-FFF2-40B4-BE49-F238E27FC236}">
                <a16:creationId xmlns:a16="http://schemas.microsoft.com/office/drawing/2014/main" id="{FA6C3BB5-86CD-43FE-9753-400BC486EE55}"/>
              </a:ext>
              <a:ext uri="{C183D7F6-B498-43B3-948B-1728B52AA6E4}">
                <adec:decorative xmlns:adec="http://schemas.microsoft.com/office/drawing/2017/decorative" val="0"/>
              </a:ext>
            </a:extLst>
          </p:cNvPr>
          <p:cNvSpPr txBox="1">
            <a:spLocks/>
          </p:cNvSpPr>
          <p:nvPr/>
        </p:nvSpPr>
        <p:spPr>
          <a:xfrm>
            <a:off x="2857178" y="2755728"/>
            <a:ext cx="1526536" cy="34277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46A38"/>
                </a:solidFill>
                <a:effectLst/>
                <a:uLnTx/>
                <a:uFillTx/>
                <a:latin typeface="+mn-lt"/>
                <a:ea typeface="Open Sans Light" panose="020B0306030504020204" pitchFamily="34" charset="0"/>
                <a:cs typeface="Open Sans Light" panose="020B0306030504020204" pitchFamily="34" charset="0"/>
                <a:sym typeface="Gotham Book" charset="0"/>
              </a:rPr>
              <a:t>Reach out to them when they are potential sources</a:t>
            </a:r>
          </a:p>
        </p:txBody>
      </p:sp>
      <p:sp>
        <p:nvSpPr>
          <p:cNvPr id="7" name="Rectangle 6" descr="Step 2 - Reach out to them when they are potential sources: Assuring that small and minority businesses, and women's business enterprises are solicited whenever they are potential sources; &#10;">
            <a:extLst>
              <a:ext uri="{FF2B5EF4-FFF2-40B4-BE49-F238E27FC236}">
                <a16:creationId xmlns:a16="http://schemas.microsoft.com/office/drawing/2014/main" id="{2F6905A2-586E-468C-B59E-321F9A1BCE64}"/>
              </a:ext>
              <a:ext uri="{C183D7F6-B498-43B3-948B-1728B52AA6E4}">
                <adec:decorative xmlns:adec="http://schemas.microsoft.com/office/drawing/2017/decorative" val="0"/>
              </a:ext>
            </a:extLst>
          </p:cNvPr>
          <p:cNvSpPr/>
          <p:nvPr/>
        </p:nvSpPr>
        <p:spPr>
          <a:xfrm>
            <a:off x="2893287" y="3928145"/>
            <a:ext cx="1585320" cy="2290766"/>
          </a:xfrm>
          <a:prstGeom prst="rect">
            <a:avLst/>
          </a:prstGeom>
          <a:solidFill>
            <a:srgbClr val="E0E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2" name="Text Placeholder 3">
            <a:extLst>
              <a:ext uri="{FF2B5EF4-FFF2-40B4-BE49-F238E27FC236}">
                <a16:creationId xmlns:a16="http://schemas.microsoft.com/office/drawing/2014/main" id="{0D36C96A-72C1-4131-99DF-1216BF7FCF0D}"/>
              </a:ext>
            </a:extLst>
          </p:cNvPr>
          <p:cNvSpPr txBox="1">
            <a:spLocks/>
          </p:cNvSpPr>
          <p:nvPr/>
        </p:nvSpPr>
        <p:spPr>
          <a:xfrm>
            <a:off x="4595181" y="2755728"/>
            <a:ext cx="1353783" cy="9980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62B5E5"/>
                </a:solidFill>
                <a:effectLst/>
                <a:uLnTx/>
                <a:uFillTx/>
                <a:latin typeface="+mn-lt"/>
                <a:ea typeface="Open Sans Light" panose="020B0306030504020204" pitchFamily="34" charset="0"/>
                <a:cs typeface="Open Sans Light" panose="020B0306030504020204" pitchFamily="34" charset="0"/>
                <a:sym typeface="Gotham Book" charset="0"/>
              </a:rPr>
              <a:t>Divide requirements when possible</a:t>
            </a:r>
          </a:p>
        </p:txBody>
      </p:sp>
      <p:sp>
        <p:nvSpPr>
          <p:cNvPr id="8" name="Rectangle 7" descr="Step 3 Divide requirements when possible: Dividing total requirements, when economically feasible, into smaller tasks or quantities to permit maximum participation by small and minority businesses, and women's business enterprises; ">
            <a:extLst>
              <a:ext uri="{FF2B5EF4-FFF2-40B4-BE49-F238E27FC236}">
                <a16:creationId xmlns:a16="http://schemas.microsoft.com/office/drawing/2014/main" id="{750F833C-B6FB-441E-9866-9191E9467BE9}"/>
              </a:ext>
              <a:ext uri="{C183D7F6-B498-43B3-948B-1728B52AA6E4}">
                <adec:decorative xmlns:adec="http://schemas.microsoft.com/office/drawing/2017/decorative" val="0"/>
              </a:ext>
            </a:extLst>
          </p:cNvPr>
          <p:cNvSpPr/>
          <p:nvPr/>
        </p:nvSpPr>
        <p:spPr>
          <a:xfrm>
            <a:off x="4526687" y="3928145"/>
            <a:ext cx="1585320" cy="2290766"/>
          </a:xfrm>
          <a:prstGeom prst="rect">
            <a:avLst/>
          </a:pr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3" name="Text Placeholder 3">
            <a:extLst>
              <a:ext uri="{FF2B5EF4-FFF2-40B4-BE49-F238E27FC236}">
                <a16:creationId xmlns:a16="http://schemas.microsoft.com/office/drawing/2014/main" id="{54F938BD-D56A-4C86-93A0-13EA4BC4A7BC}"/>
              </a:ext>
            </a:extLst>
          </p:cNvPr>
          <p:cNvSpPr txBox="1">
            <a:spLocks/>
          </p:cNvSpPr>
          <p:nvPr/>
        </p:nvSpPr>
        <p:spPr>
          <a:xfrm>
            <a:off x="6246052" y="2755728"/>
            <a:ext cx="1353783" cy="342772"/>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97A9"/>
                </a:solidFill>
                <a:effectLst/>
                <a:uLnTx/>
                <a:uFillTx/>
                <a:latin typeface="+mn-lt"/>
                <a:ea typeface="Open Sans Light" panose="020B0306030504020204" pitchFamily="34" charset="0"/>
                <a:cs typeface="Open Sans Light" panose="020B0306030504020204" pitchFamily="34" charset="0"/>
                <a:sym typeface="Gotham Book" charset="0"/>
              </a:rPr>
              <a:t>Create schedules to encourage participation</a:t>
            </a:r>
          </a:p>
        </p:txBody>
      </p:sp>
      <p:sp>
        <p:nvSpPr>
          <p:cNvPr id="9" name="Rectangle 8" descr="Step 4 Create schedules to encourage participation: Establishing delivery schedules, where the requirement permits, which encourage participation by small and minority businesses, and women's business enterprises; ">
            <a:extLst>
              <a:ext uri="{FF2B5EF4-FFF2-40B4-BE49-F238E27FC236}">
                <a16:creationId xmlns:a16="http://schemas.microsoft.com/office/drawing/2014/main" id="{F4F22D23-E0BA-4A84-8EC7-3F5E4EEA5081}"/>
              </a:ext>
              <a:ext uri="{C183D7F6-B498-43B3-948B-1728B52AA6E4}">
                <adec:decorative xmlns:adec="http://schemas.microsoft.com/office/drawing/2017/decorative" val="0"/>
              </a:ext>
            </a:extLst>
          </p:cNvPr>
          <p:cNvSpPr/>
          <p:nvPr/>
        </p:nvSpPr>
        <p:spPr>
          <a:xfrm>
            <a:off x="6160087" y="3928145"/>
            <a:ext cx="1585320" cy="2290766"/>
          </a:xfrm>
          <a:prstGeom prst="rect">
            <a:avLst/>
          </a:prstGeom>
          <a:solidFill>
            <a:srgbClr val="D9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4" name="Text Placeholder 3">
            <a:extLst>
              <a:ext uri="{FF2B5EF4-FFF2-40B4-BE49-F238E27FC236}">
                <a16:creationId xmlns:a16="http://schemas.microsoft.com/office/drawing/2014/main" id="{A180BE93-DBB9-4F26-BC9C-2463975197E1}"/>
              </a:ext>
            </a:extLst>
          </p:cNvPr>
          <p:cNvSpPr txBox="1">
            <a:spLocks/>
          </p:cNvSpPr>
          <p:nvPr/>
        </p:nvSpPr>
        <p:spPr>
          <a:xfrm>
            <a:off x="7896923"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07680"/>
                </a:solidFill>
                <a:effectLst/>
                <a:uLnTx/>
                <a:uFillTx/>
                <a:latin typeface="+mn-lt"/>
                <a:ea typeface="Open Sans Light" panose="020B0306030504020204" pitchFamily="34" charset="0"/>
                <a:cs typeface="Open Sans Light" panose="020B0306030504020204" pitchFamily="34" charset="0"/>
                <a:sym typeface="Gotham Book" charset="0"/>
              </a:rPr>
              <a:t>Reach out to organizations that can help</a:t>
            </a:r>
          </a:p>
        </p:txBody>
      </p:sp>
      <p:sp>
        <p:nvSpPr>
          <p:cNvPr id="11" name="Rectangle 10" descr="Step 5 - Reach out to Organizations that can help: Using the services and assistance, as appropriate, of such organizations as the Small Business Administration and the Minority Business Development Agency of the Department of Commerce; and ">
            <a:extLst>
              <a:ext uri="{FF2B5EF4-FFF2-40B4-BE49-F238E27FC236}">
                <a16:creationId xmlns:a16="http://schemas.microsoft.com/office/drawing/2014/main" id="{9D69822E-7D7E-44BA-9728-BD532EFCAA1E}"/>
              </a:ext>
              <a:ext uri="{C183D7F6-B498-43B3-948B-1728B52AA6E4}">
                <adec:decorative xmlns:adec="http://schemas.microsoft.com/office/drawing/2017/decorative" val="0"/>
              </a:ext>
            </a:extLst>
          </p:cNvPr>
          <p:cNvSpPr/>
          <p:nvPr/>
        </p:nvSpPr>
        <p:spPr>
          <a:xfrm>
            <a:off x="7793488" y="3928145"/>
            <a:ext cx="1585320" cy="229076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75" name="Text Placeholder 3">
            <a:extLst>
              <a:ext uri="{FF2B5EF4-FFF2-40B4-BE49-F238E27FC236}">
                <a16:creationId xmlns:a16="http://schemas.microsoft.com/office/drawing/2014/main" id="{01AC84AB-EB79-45D7-A45C-A8DC96106F35}"/>
              </a:ext>
            </a:extLst>
          </p:cNvPr>
          <p:cNvSpPr txBox="1">
            <a:spLocks/>
          </p:cNvSpPr>
          <p:nvPr/>
        </p:nvSpPr>
        <p:spPr>
          <a:xfrm>
            <a:off x="9552954" y="2755728"/>
            <a:ext cx="1353783" cy="998068"/>
          </a:xfrm>
          <a:prstGeom prst="rect">
            <a:avLst/>
          </a:prstGeom>
        </p:spPr>
        <p:txBody>
          <a:bodyPr vert="horz" lIns="0" tIns="0" rIns="0" bIns="0" rtlCol="0" anchor="t">
            <a:noAutofit/>
          </a:bodyPr>
          <a:lstStyle>
            <a:lvl1pPr marL="0" indent="0" algn="l" defTabSz="1219170" rtl="0" eaLnBrk="1" latinLnBrk="0" hangingPunct="1">
              <a:spcBef>
                <a:spcPts val="0"/>
              </a:spcBef>
              <a:spcAft>
                <a:spcPts val="1333"/>
              </a:spcAft>
              <a:buSzPct val="100000"/>
              <a:buFontTx/>
              <a:buNone/>
              <a:defRPr sz="1800" b="0" kern="1200">
                <a:solidFill>
                  <a:srgbClr val="575757"/>
                </a:solidFill>
                <a:latin typeface="+mj-lt"/>
                <a:ea typeface="Open Sans Light" panose="020B0306030504020204" pitchFamily="34" charset="0"/>
                <a:cs typeface="Open Sans Light" panose="020B0306030504020204" pitchFamily="34" charset="0"/>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ctr" defTabSz="839361"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012169"/>
                </a:solidFill>
                <a:effectLst/>
                <a:uLnTx/>
                <a:uFillTx/>
                <a:latin typeface="+mn-lt"/>
                <a:ea typeface="Open Sans Light" panose="020B0306030504020204" pitchFamily="34" charset="0"/>
                <a:cs typeface="Open Sans Light" panose="020B0306030504020204" pitchFamily="34" charset="0"/>
                <a:sym typeface="Gotham Book" charset="0"/>
              </a:rPr>
              <a:t>Make sure your contractors are taking the same steps</a:t>
            </a:r>
          </a:p>
        </p:txBody>
      </p:sp>
      <p:sp>
        <p:nvSpPr>
          <p:cNvPr id="10" name="Rectangle 9" descr="Step 6 Make sure contractors are taking the same steps: Requiring the prime contractor, if subcontracts are to be let, to take the affirmative steps listed in paragraphs (b)(1) through (5) of this section.">
            <a:extLst>
              <a:ext uri="{FF2B5EF4-FFF2-40B4-BE49-F238E27FC236}">
                <a16:creationId xmlns:a16="http://schemas.microsoft.com/office/drawing/2014/main" id="{3D92351A-E329-4580-BA29-4B47FEDAAAC7}"/>
              </a:ext>
              <a:ext uri="{C183D7F6-B498-43B3-948B-1728B52AA6E4}">
                <adec:decorative xmlns:adec="http://schemas.microsoft.com/office/drawing/2017/decorative" val="0"/>
              </a:ext>
            </a:extLst>
          </p:cNvPr>
          <p:cNvSpPr/>
          <p:nvPr/>
        </p:nvSpPr>
        <p:spPr>
          <a:xfrm>
            <a:off x="9426887" y="3928145"/>
            <a:ext cx="1585320" cy="2290766"/>
          </a:xfrm>
          <a:prstGeom prst="rect">
            <a:avLst/>
          </a:prstGeom>
          <a:solidFill>
            <a:srgbClr val="DB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1718" rtl="0" eaLnBrk="1" fontAlgn="base" latinLnBrk="0" hangingPunct="1">
              <a:lnSpc>
                <a:spcPct val="100000"/>
              </a:lnSpc>
              <a:spcBef>
                <a:spcPct val="0"/>
              </a:spcBef>
              <a:spcAft>
                <a:spcPct val="0"/>
              </a:spcAft>
              <a:buClrTx/>
              <a:buSzTx/>
              <a:buFontTx/>
              <a:buNone/>
              <a:tabLst/>
              <a:defRPr/>
            </a:pPr>
            <a:endParaRPr kumimoji="0" lang="en-US" sz="1239" b="0" i="0" u="none" strike="noStrike" kern="1200" cap="none" spc="0" normalizeH="0" baseline="0" noProof="0">
              <a:ln>
                <a:noFill/>
              </a:ln>
              <a:solidFill>
                <a:srgbClr val="0097A9"/>
              </a:solidFill>
              <a:effectLst/>
              <a:uLnTx/>
              <a:uFillTx/>
              <a:ea typeface="+mn-ea"/>
              <a:cs typeface="+mn-cs"/>
              <a:sym typeface="Gotham Book" charset="0"/>
            </a:endParaRPr>
          </a:p>
        </p:txBody>
      </p:sp>
      <p:sp>
        <p:nvSpPr>
          <p:cNvPr id="26" name="Rectangle 25">
            <a:extLst>
              <a:ext uri="{FF2B5EF4-FFF2-40B4-BE49-F238E27FC236}">
                <a16:creationId xmlns:a16="http://schemas.microsoft.com/office/drawing/2014/main" id="{53934F59-2D60-48BA-8A0C-07AA7EF0C337}"/>
              </a:ext>
              <a:ext uri="{C183D7F6-B498-43B3-948B-1728B52AA6E4}">
                <adec:decorative xmlns:adec="http://schemas.microsoft.com/office/drawing/2017/decorative" val="1"/>
              </a:ext>
            </a:extLst>
          </p:cNvPr>
          <p:cNvSpPr/>
          <p:nvPr/>
        </p:nvSpPr>
        <p:spPr bwMode="gray">
          <a:xfrm>
            <a:off x="1334701" y="3653292"/>
            <a:ext cx="1353783" cy="26776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1.</a:t>
            </a:r>
          </a:p>
          <a:p>
            <a:pPr defTabSz="1219170">
              <a:spcBef>
                <a:spcPts val="600"/>
              </a:spcBef>
              <a:spcAft>
                <a:spcPts val="300"/>
              </a:spcAft>
              <a:buSzPct val="100000"/>
              <a:defRPr/>
            </a:pPr>
            <a:r>
              <a:rPr lang="en-US" sz="1400" dirty="0">
                <a:solidFill>
                  <a:srgbClr val="000000"/>
                </a:solidFill>
                <a:latin typeface="+mj-lt"/>
              </a:rPr>
              <a:t>Placing qualified small and minority businesses and women's business enterprises on solicitation lists;</a:t>
            </a:r>
            <a:endParaRPr lang="en-US" sz="1400" dirty="0">
              <a:solidFill>
                <a:srgbClr val="000000"/>
              </a:solidFill>
              <a:latin typeface="+mj-lt"/>
              <a:cs typeface="Calibri Light"/>
            </a:endParaRPr>
          </a:p>
        </p:txBody>
      </p:sp>
      <p:sp>
        <p:nvSpPr>
          <p:cNvPr id="83" name="Rectangle 82">
            <a:extLst>
              <a:ext uri="{FF2B5EF4-FFF2-40B4-BE49-F238E27FC236}">
                <a16:creationId xmlns:a16="http://schemas.microsoft.com/office/drawing/2014/main" id="{948E3C6D-DA3D-45C7-ABDF-9BAB24C40D06}"/>
              </a:ext>
              <a:ext uri="{C183D7F6-B498-43B3-948B-1728B52AA6E4}">
                <adec:decorative xmlns:adec="http://schemas.microsoft.com/office/drawing/2017/decorative" val="1"/>
              </a:ext>
            </a:extLst>
          </p:cNvPr>
          <p:cNvSpPr/>
          <p:nvPr/>
        </p:nvSpPr>
        <p:spPr bwMode="gray">
          <a:xfrm>
            <a:off x="6217405" y="4203571"/>
            <a:ext cx="1496521" cy="1541357"/>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4. </a:t>
            </a:r>
          </a:p>
          <a:p>
            <a:pPr defTabSz="1219170">
              <a:spcBef>
                <a:spcPts val="600"/>
              </a:spcBef>
              <a:spcAft>
                <a:spcPts val="300"/>
              </a:spcAft>
              <a:buSzPct val="100000"/>
              <a:defRPr/>
            </a:pPr>
            <a:r>
              <a:rPr lang="en-US" sz="1200" dirty="0">
                <a:solidFill>
                  <a:srgbClr val="000000"/>
                </a:solidFill>
                <a:latin typeface="+mj-lt"/>
              </a:rPr>
              <a:t>Establishing delivery schedules, where the requirement permits, which encourage participation by small and minority businesses, and women's business enterprises; </a:t>
            </a:r>
          </a:p>
        </p:txBody>
      </p:sp>
      <p:sp>
        <p:nvSpPr>
          <p:cNvPr id="84" name="Rectangle 83">
            <a:extLst>
              <a:ext uri="{FF2B5EF4-FFF2-40B4-BE49-F238E27FC236}">
                <a16:creationId xmlns:a16="http://schemas.microsoft.com/office/drawing/2014/main" id="{594CFF08-941D-46FC-A6C9-4547527D0811}"/>
              </a:ext>
              <a:ext uri="{C183D7F6-B498-43B3-948B-1728B52AA6E4}">
                <adec:decorative xmlns:adec="http://schemas.microsoft.com/office/drawing/2017/decorative" val="1"/>
              </a:ext>
            </a:extLst>
          </p:cNvPr>
          <p:cNvSpPr/>
          <p:nvPr/>
        </p:nvSpPr>
        <p:spPr bwMode="gray">
          <a:xfrm>
            <a:off x="2931767" y="4411394"/>
            <a:ext cx="1573123"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2.</a:t>
            </a:r>
          </a:p>
          <a:p>
            <a:pPr defTabSz="1219170">
              <a:spcBef>
                <a:spcPts val="600"/>
              </a:spcBef>
              <a:spcAft>
                <a:spcPts val="300"/>
              </a:spcAft>
              <a:buSzPct val="100000"/>
              <a:defRPr/>
            </a:pPr>
            <a:r>
              <a:rPr lang="en-US" sz="1400" dirty="0">
                <a:solidFill>
                  <a:srgbClr val="000000"/>
                </a:solidFill>
                <a:latin typeface="+mj-lt"/>
              </a:rPr>
              <a:t>Assuring that small and minority businesses, and women's business enterprises are solicited whenever they are potential sources; </a:t>
            </a:r>
          </a:p>
        </p:txBody>
      </p:sp>
      <p:sp>
        <p:nvSpPr>
          <p:cNvPr id="85" name="Rectangle 84">
            <a:extLst>
              <a:ext uri="{FF2B5EF4-FFF2-40B4-BE49-F238E27FC236}">
                <a16:creationId xmlns:a16="http://schemas.microsoft.com/office/drawing/2014/main" id="{725DEF8C-6DE3-4832-B344-CD8AD02BEF5E}"/>
              </a:ext>
              <a:ext uri="{C183D7F6-B498-43B3-948B-1728B52AA6E4}">
                <adec:decorative xmlns:adec="http://schemas.microsoft.com/office/drawing/2017/decorative" val="1"/>
              </a:ext>
            </a:extLst>
          </p:cNvPr>
          <p:cNvSpPr/>
          <p:nvPr/>
        </p:nvSpPr>
        <p:spPr bwMode="gray">
          <a:xfrm>
            <a:off x="4571423" y="4469151"/>
            <a:ext cx="1602775"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400" b="1" dirty="0">
                <a:solidFill>
                  <a:srgbClr val="000000"/>
                </a:solidFill>
                <a:latin typeface="+mj-lt"/>
              </a:rPr>
              <a:t>3.</a:t>
            </a:r>
          </a:p>
          <a:p>
            <a:pPr defTabSz="1219170">
              <a:spcBef>
                <a:spcPts val="600"/>
              </a:spcBef>
              <a:spcAft>
                <a:spcPts val="300"/>
              </a:spcAft>
              <a:buSzPct val="100000"/>
              <a:defRPr/>
            </a:pPr>
            <a:r>
              <a:rPr lang="en-US" sz="1200" dirty="0">
                <a:solidFill>
                  <a:srgbClr val="000000"/>
                </a:solidFill>
                <a:latin typeface="+mj-lt"/>
              </a:rPr>
              <a:t>Dividing total requirements, when economically feasible, into smaller tasks or quantities to permit maximum participation by small and minority businesses, and women's business enterprises; </a:t>
            </a:r>
          </a:p>
        </p:txBody>
      </p:sp>
      <p:sp>
        <p:nvSpPr>
          <p:cNvPr id="86" name="Rectangle 85">
            <a:extLst>
              <a:ext uri="{FF2B5EF4-FFF2-40B4-BE49-F238E27FC236}">
                <a16:creationId xmlns:a16="http://schemas.microsoft.com/office/drawing/2014/main" id="{85260103-6EBC-4685-A7D4-1B3857C5DB60}"/>
              </a:ext>
              <a:ext uri="{C183D7F6-B498-43B3-948B-1728B52AA6E4}">
                <adec:decorative xmlns:adec="http://schemas.microsoft.com/office/drawing/2017/decorative" val="1"/>
              </a:ext>
            </a:extLst>
          </p:cNvPr>
          <p:cNvSpPr/>
          <p:nvPr/>
        </p:nvSpPr>
        <p:spPr bwMode="gray">
          <a:xfrm>
            <a:off x="7840650" y="4469151"/>
            <a:ext cx="1585319" cy="1213045"/>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5.</a:t>
            </a:r>
          </a:p>
          <a:p>
            <a:pPr defTabSz="1219170">
              <a:spcBef>
                <a:spcPts val="600"/>
              </a:spcBef>
              <a:spcAft>
                <a:spcPts val="300"/>
              </a:spcAft>
              <a:buSzPct val="100000"/>
              <a:defRPr/>
            </a:pPr>
            <a:r>
              <a:rPr lang="en-US" sz="1200" dirty="0">
                <a:solidFill>
                  <a:srgbClr val="000000"/>
                </a:solidFill>
                <a:latin typeface="+mj-lt"/>
              </a:rPr>
              <a:t>Using the services and assistance, as appropriate, of such organizations as the Small Business Administration and the Minority Business Development Agency of the Department of Commerce; and </a:t>
            </a:r>
          </a:p>
        </p:txBody>
      </p:sp>
      <p:sp>
        <p:nvSpPr>
          <p:cNvPr id="87" name="Rectangle 86">
            <a:extLst>
              <a:ext uri="{FF2B5EF4-FFF2-40B4-BE49-F238E27FC236}">
                <a16:creationId xmlns:a16="http://schemas.microsoft.com/office/drawing/2014/main" id="{3D835EF8-A111-49A4-801F-136E78AC6D9C}"/>
              </a:ext>
              <a:ext uri="{C183D7F6-B498-43B3-948B-1728B52AA6E4}">
                <adec:decorative xmlns:adec="http://schemas.microsoft.com/office/drawing/2017/decorative" val="1"/>
              </a:ext>
            </a:extLst>
          </p:cNvPr>
          <p:cNvSpPr/>
          <p:nvPr/>
        </p:nvSpPr>
        <p:spPr bwMode="gray">
          <a:xfrm>
            <a:off x="9550811" y="3753796"/>
            <a:ext cx="1337472" cy="2528239"/>
          </a:xfrm>
          <a:prstGeom prst="rect">
            <a:avLst/>
          </a:prstGeom>
          <a:noFill/>
          <a:ln w="19050" algn="ctr">
            <a:noFill/>
            <a:miter lim="800000"/>
            <a:headEnd/>
            <a:tailEnd/>
          </a:ln>
        </p:spPr>
        <p:txBody>
          <a:bodyPr wrap="square" lIns="83313" tIns="83313" rIns="83313" bIns="83313" rtlCol="0" anchor="ctr"/>
          <a:lstStyle/>
          <a:p>
            <a:pPr defTabSz="1219170">
              <a:spcBef>
                <a:spcPts val="600"/>
              </a:spcBef>
              <a:spcAft>
                <a:spcPts val="300"/>
              </a:spcAft>
              <a:buSzPct val="100000"/>
              <a:defRPr/>
            </a:pPr>
            <a:r>
              <a:rPr lang="en-US" sz="1200" b="1" dirty="0">
                <a:solidFill>
                  <a:srgbClr val="000000"/>
                </a:solidFill>
                <a:latin typeface="+mj-lt"/>
              </a:rPr>
              <a:t>6.</a:t>
            </a:r>
          </a:p>
          <a:p>
            <a:pPr defTabSz="1219170">
              <a:spcBef>
                <a:spcPts val="600"/>
              </a:spcBef>
              <a:spcAft>
                <a:spcPts val="300"/>
              </a:spcAft>
              <a:buSzPct val="100000"/>
              <a:defRPr/>
            </a:pPr>
            <a:r>
              <a:rPr lang="en-US" sz="1200" dirty="0">
                <a:solidFill>
                  <a:srgbClr val="000000"/>
                </a:solidFill>
                <a:latin typeface="+mj-lt"/>
              </a:rPr>
              <a:t>Requiring the prime contractor, if subcontracts are to be let, to take the affirmative steps listed in paragraphs (b)(1) through (5) of this section.</a:t>
            </a:r>
          </a:p>
        </p:txBody>
      </p:sp>
      <p:grpSp>
        <p:nvGrpSpPr>
          <p:cNvPr id="94" name="Group 93">
            <a:extLst>
              <a:ext uri="{FF2B5EF4-FFF2-40B4-BE49-F238E27FC236}">
                <a16:creationId xmlns:a16="http://schemas.microsoft.com/office/drawing/2014/main" id="{BC5F7E58-4257-42EB-97D4-59794DC95331}"/>
              </a:ext>
              <a:ext uri="{C183D7F6-B498-43B3-948B-1728B52AA6E4}">
                <adec:decorative xmlns:adec="http://schemas.microsoft.com/office/drawing/2017/decorative" val="1"/>
              </a:ext>
            </a:extLst>
          </p:cNvPr>
          <p:cNvGrpSpPr/>
          <p:nvPr/>
        </p:nvGrpSpPr>
        <p:grpSpPr>
          <a:xfrm>
            <a:off x="3509818" y="2187137"/>
            <a:ext cx="236246" cy="333022"/>
            <a:chOff x="8191500" y="149226"/>
            <a:chExt cx="387350" cy="539750"/>
          </a:xfrm>
        </p:grpSpPr>
        <p:sp>
          <p:nvSpPr>
            <p:cNvPr id="95" name="Freeform 361">
              <a:extLst>
                <a:ext uri="{FF2B5EF4-FFF2-40B4-BE49-F238E27FC236}">
                  <a16:creationId xmlns:a16="http://schemas.microsoft.com/office/drawing/2014/main" id="{1E49E9BD-4F56-4FFB-81AC-1C5BFEB828CF}"/>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6" name="Oval 362">
              <a:extLst>
                <a:ext uri="{FF2B5EF4-FFF2-40B4-BE49-F238E27FC236}">
                  <a16:creationId xmlns:a16="http://schemas.microsoft.com/office/drawing/2014/main" id="{52DE2B7C-F6A5-407A-A818-B0C1098D0A2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7" name="Freeform 363">
              <a:extLst>
                <a:ext uri="{FF2B5EF4-FFF2-40B4-BE49-F238E27FC236}">
                  <a16:creationId xmlns:a16="http://schemas.microsoft.com/office/drawing/2014/main" id="{0A7ACC9E-297C-4CEA-8E30-153C875F33AA}"/>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98" name="Freeform 364">
              <a:extLst>
                <a:ext uri="{FF2B5EF4-FFF2-40B4-BE49-F238E27FC236}">
                  <a16:creationId xmlns:a16="http://schemas.microsoft.com/office/drawing/2014/main" id="{C8CE3663-B264-4950-AD6E-E7FEC779A583}"/>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99" name="Group 98">
            <a:extLst>
              <a:ext uri="{FF2B5EF4-FFF2-40B4-BE49-F238E27FC236}">
                <a16:creationId xmlns:a16="http://schemas.microsoft.com/office/drawing/2014/main" id="{65F56BD9-C4DF-4928-AB97-C29E90741D9E}"/>
              </a:ext>
              <a:ext uri="{C183D7F6-B498-43B3-948B-1728B52AA6E4}">
                <adec:decorative xmlns:adec="http://schemas.microsoft.com/office/drawing/2017/decorative" val="1"/>
              </a:ext>
            </a:extLst>
          </p:cNvPr>
          <p:cNvGrpSpPr/>
          <p:nvPr/>
        </p:nvGrpSpPr>
        <p:grpSpPr>
          <a:xfrm>
            <a:off x="1829347" y="2207567"/>
            <a:ext cx="297204" cy="312933"/>
            <a:chOff x="1311275" y="6561138"/>
            <a:chExt cx="539750" cy="568325"/>
          </a:xfrm>
        </p:grpSpPr>
        <p:sp>
          <p:nvSpPr>
            <p:cNvPr id="100" name="Freeform 58">
              <a:extLst>
                <a:ext uri="{FF2B5EF4-FFF2-40B4-BE49-F238E27FC236}">
                  <a16:creationId xmlns:a16="http://schemas.microsoft.com/office/drawing/2014/main" id="{1BEAD462-6DE9-4223-B10A-83F7E973C596}"/>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1" name="Freeform 59">
              <a:extLst>
                <a:ext uri="{FF2B5EF4-FFF2-40B4-BE49-F238E27FC236}">
                  <a16:creationId xmlns:a16="http://schemas.microsoft.com/office/drawing/2014/main" id="{C9FAD336-DC90-4074-A806-986BEB7ADFF1}"/>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2" name="Freeform 60">
              <a:extLst>
                <a:ext uri="{FF2B5EF4-FFF2-40B4-BE49-F238E27FC236}">
                  <a16:creationId xmlns:a16="http://schemas.microsoft.com/office/drawing/2014/main" id="{121C4124-9C16-41C2-B9F8-BA932F3EF87A}"/>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3" name="Freeform 61">
              <a:extLst>
                <a:ext uri="{FF2B5EF4-FFF2-40B4-BE49-F238E27FC236}">
                  <a16:creationId xmlns:a16="http://schemas.microsoft.com/office/drawing/2014/main" id="{0E5D4028-596A-4E27-B6D7-DA7E776F7F12}"/>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4" name="Freeform 62">
              <a:extLst>
                <a:ext uri="{FF2B5EF4-FFF2-40B4-BE49-F238E27FC236}">
                  <a16:creationId xmlns:a16="http://schemas.microsoft.com/office/drawing/2014/main" id="{C33AE307-B8F1-4836-8117-E899882899E3}"/>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5" name="Freeform 63">
              <a:extLst>
                <a:ext uri="{FF2B5EF4-FFF2-40B4-BE49-F238E27FC236}">
                  <a16:creationId xmlns:a16="http://schemas.microsoft.com/office/drawing/2014/main" id="{6A19BE99-418D-457D-BD98-7D70E5D5884C}"/>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106" name="Freeform 502">
            <a:extLst>
              <a:ext uri="{FF2B5EF4-FFF2-40B4-BE49-F238E27FC236}">
                <a16:creationId xmlns:a16="http://schemas.microsoft.com/office/drawing/2014/main" id="{7515ECD2-563C-4A0A-B4B4-AC2B9EBC24D3}"/>
              </a:ext>
              <a:ext uri="{C183D7F6-B498-43B3-948B-1728B52AA6E4}">
                <adec:decorative xmlns:adec="http://schemas.microsoft.com/office/drawing/2017/decorative" val="1"/>
              </a:ext>
            </a:extLst>
          </p:cNvPr>
          <p:cNvSpPr>
            <a:spLocks noEditPoints="1"/>
          </p:cNvSpPr>
          <p:nvPr/>
        </p:nvSpPr>
        <p:spPr bwMode="auto">
          <a:xfrm>
            <a:off x="5156753" y="2178389"/>
            <a:ext cx="251539" cy="370640"/>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nvGrpSpPr>
          <p:cNvPr id="107" name="Group 106">
            <a:extLst>
              <a:ext uri="{FF2B5EF4-FFF2-40B4-BE49-F238E27FC236}">
                <a16:creationId xmlns:a16="http://schemas.microsoft.com/office/drawing/2014/main" id="{630B4261-ECA5-4789-8DFF-7AF35A240D19}"/>
              </a:ext>
              <a:ext uri="{C183D7F6-B498-43B3-948B-1728B52AA6E4}">
                <adec:decorative xmlns:adec="http://schemas.microsoft.com/office/drawing/2017/decorative" val="1"/>
              </a:ext>
            </a:extLst>
          </p:cNvPr>
          <p:cNvGrpSpPr/>
          <p:nvPr/>
        </p:nvGrpSpPr>
        <p:grpSpPr>
          <a:xfrm>
            <a:off x="6780835" y="2171776"/>
            <a:ext cx="295405" cy="321470"/>
            <a:chOff x="1662113" y="1679575"/>
            <a:chExt cx="485775" cy="528638"/>
          </a:xfrm>
        </p:grpSpPr>
        <p:sp>
          <p:nvSpPr>
            <p:cNvPr id="108" name="Freeform 24">
              <a:extLst>
                <a:ext uri="{FF2B5EF4-FFF2-40B4-BE49-F238E27FC236}">
                  <a16:creationId xmlns:a16="http://schemas.microsoft.com/office/drawing/2014/main" id="{78A9C5DC-35F9-4928-BF2C-EE918652DEBF}"/>
                </a:ext>
              </a:extLst>
            </p:cNvPr>
            <p:cNvSpPr>
              <a:spLocks noEditPoints="1"/>
            </p:cNvSpPr>
            <p:nvPr/>
          </p:nvSpPr>
          <p:spPr bwMode="auto">
            <a:xfrm>
              <a:off x="1662113" y="1679575"/>
              <a:ext cx="485775" cy="528638"/>
            </a:xfrm>
            <a:custGeom>
              <a:avLst/>
              <a:gdLst>
                <a:gd name="T0" fmla="*/ 215 w 220"/>
                <a:gd name="T1" fmla="*/ 54 h 240"/>
                <a:gd name="T2" fmla="*/ 161 w 220"/>
                <a:gd name="T3" fmla="*/ 54 h 240"/>
                <a:gd name="T4" fmla="*/ 126 w 220"/>
                <a:gd name="T5" fmla="*/ 25 h 240"/>
                <a:gd name="T6" fmla="*/ 127 w 220"/>
                <a:gd name="T7" fmla="*/ 18 h 240"/>
                <a:gd name="T8" fmla="*/ 110 w 220"/>
                <a:gd name="T9" fmla="*/ 0 h 240"/>
                <a:gd name="T10" fmla="*/ 92 w 220"/>
                <a:gd name="T11" fmla="*/ 18 h 240"/>
                <a:gd name="T12" fmla="*/ 94 w 220"/>
                <a:gd name="T13" fmla="*/ 25 h 240"/>
                <a:gd name="T14" fmla="*/ 59 w 220"/>
                <a:gd name="T15" fmla="*/ 54 h 240"/>
                <a:gd name="T16" fmla="*/ 5 w 220"/>
                <a:gd name="T17" fmla="*/ 54 h 240"/>
                <a:gd name="T18" fmla="*/ 0 w 220"/>
                <a:gd name="T19" fmla="*/ 58 h 240"/>
                <a:gd name="T20" fmla="*/ 0 w 220"/>
                <a:gd name="T21" fmla="*/ 235 h 240"/>
                <a:gd name="T22" fmla="*/ 5 w 220"/>
                <a:gd name="T23" fmla="*/ 240 h 240"/>
                <a:gd name="T24" fmla="*/ 215 w 220"/>
                <a:gd name="T25" fmla="*/ 240 h 240"/>
                <a:gd name="T26" fmla="*/ 220 w 220"/>
                <a:gd name="T27" fmla="*/ 235 h 240"/>
                <a:gd name="T28" fmla="*/ 220 w 220"/>
                <a:gd name="T29" fmla="*/ 58 h 240"/>
                <a:gd name="T30" fmla="*/ 215 w 220"/>
                <a:gd name="T31" fmla="*/ 54 h 240"/>
                <a:gd name="T32" fmla="*/ 110 w 220"/>
                <a:gd name="T33" fmla="*/ 10 h 240"/>
                <a:gd name="T34" fmla="*/ 118 w 220"/>
                <a:gd name="T35" fmla="*/ 18 h 240"/>
                <a:gd name="T36" fmla="*/ 110 w 220"/>
                <a:gd name="T37" fmla="*/ 25 h 240"/>
                <a:gd name="T38" fmla="*/ 102 w 220"/>
                <a:gd name="T39" fmla="*/ 18 h 240"/>
                <a:gd name="T40" fmla="*/ 110 w 220"/>
                <a:gd name="T41" fmla="*/ 10 h 240"/>
                <a:gd name="T42" fmla="*/ 100 w 220"/>
                <a:gd name="T43" fmla="*/ 32 h 240"/>
                <a:gd name="T44" fmla="*/ 110 w 220"/>
                <a:gd name="T45" fmla="*/ 35 h 240"/>
                <a:gd name="T46" fmla="*/ 120 w 220"/>
                <a:gd name="T47" fmla="*/ 32 h 240"/>
                <a:gd name="T48" fmla="*/ 146 w 220"/>
                <a:gd name="T49" fmla="*/ 54 h 240"/>
                <a:gd name="T50" fmla="*/ 74 w 220"/>
                <a:gd name="T51" fmla="*/ 54 h 240"/>
                <a:gd name="T52" fmla="*/ 100 w 220"/>
                <a:gd name="T53" fmla="*/ 32 h 240"/>
                <a:gd name="T54" fmla="*/ 210 w 220"/>
                <a:gd name="T55" fmla="*/ 230 h 240"/>
                <a:gd name="T56" fmla="*/ 10 w 220"/>
                <a:gd name="T57" fmla="*/ 230 h 240"/>
                <a:gd name="T58" fmla="*/ 10 w 220"/>
                <a:gd name="T59" fmla="*/ 98 h 240"/>
                <a:gd name="T60" fmla="*/ 210 w 220"/>
                <a:gd name="T61" fmla="*/ 98 h 240"/>
                <a:gd name="T62" fmla="*/ 210 w 220"/>
                <a:gd name="T63" fmla="*/ 230 h 240"/>
                <a:gd name="T64" fmla="*/ 210 w 220"/>
                <a:gd name="T65" fmla="*/ 89 h 240"/>
                <a:gd name="T66" fmla="*/ 10 w 220"/>
                <a:gd name="T67" fmla="*/ 89 h 240"/>
                <a:gd name="T68" fmla="*/ 10 w 220"/>
                <a:gd name="T69" fmla="*/ 63 h 240"/>
                <a:gd name="T70" fmla="*/ 210 w 220"/>
                <a:gd name="T71" fmla="*/ 63 h 240"/>
                <a:gd name="T72" fmla="*/ 210 w 220"/>
                <a:gd name="T73" fmla="*/ 8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09" name="Freeform 25">
              <a:extLst>
                <a:ext uri="{FF2B5EF4-FFF2-40B4-BE49-F238E27FC236}">
                  <a16:creationId xmlns:a16="http://schemas.microsoft.com/office/drawing/2014/main" id="{13A37DB5-7790-41B1-A516-442D8EED3996}"/>
                </a:ext>
              </a:extLst>
            </p:cNvPr>
            <p:cNvSpPr>
              <a:spLocks/>
            </p:cNvSpPr>
            <p:nvPr/>
          </p:nvSpPr>
          <p:spPr bwMode="auto">
            <a:xfrm>
              <a:off x="1944688" y="1935163"/>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0" name="Freeform 26">
              <a:extLst>
                <a:ext uri="{FF2B5EF4-FFF2-40B4-BE49-F238E27FC236}">
                  <a16:creationId xmlns:a16="http://schemas.microsoft.com/office/drawing/2014/main" id="{7A186F85-D10E-43D3-8DB3-7689D82D8E03}"/>
                </a:ext>
              </a:extLst>
            </p:cNvPr>
            <p:cNvSpPr>
              <a:spLocks/>
            </p:cNvSpPr>
            <p:nvPr/>
          </p:nvSpPr>
          <p:spPr bwMode="auto">
            <a:xfrm>
              <a:off x="2001838" y="1935163"/>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1" name="Freeform 27">
              <a:extLst>
                <a:ext uri="{FF2B5EF4-FFF2-40B4-BE49-F238E27FC236}">
                  <a16:creationId xmlns:a16="http://schemas.microsoft.com/office/drawing/2014/main" id="{610FEC34-30FB-47DF-A80A-6499A4196A8D}"/>
                </a:ext>
              </a:extLst>
            </p:cNvPr>
            <p:cNvSpPr>
              <a:spLocks/>
            </p:cNvSpPr>
            <p:nvPr/>
          </p:nvSpPr>
          <p:spPr bwMode="auto">
            <a:xfrm>
              <a:off x="2057400" y="1935163"/>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2" name="Freeform 28">
              <a:extLst>
                <a:ext uri="{FF2B5EF4-FFF2-40B4-BE49-F238E27FC236}">
                  <a16:creationId xmlns:a16="http://schemas.microsoft.com/office/drawing/2014/main" id="{E91E7664-98F4-4516-8AFE-E85A0D38154A}"/>
                </a:ext>
              </a:extLst>
            </p:cNvPr>
            <p:cNvSpPr>
              <a:spLocks/>
            </p:cNvSpPr>
            <p:nvPr/>
          </p:nvSpPr>
          <p:spPr bwMode="auto">
            <a:xfrm>
              <a:off x="1722438"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3" name="Freeform 29">
              <a:extLst>
                <a:ext uri="{FF2B5EF4-FFF2-40B4-BE49-F238E27FC236}">
                  <a16:creationId xmlns:a16="http://schemas.microsoft.com/office/drawing/2014/main" id="{82D468DF-9764-4A29-B035-20972B741362}"/>
                </a:ext>
              </a:extLst>
            </p:cNvPr>
            <p:cNvSpPr>
              <a:spLocks/>
            </p:cNvSpPr>
            <p:nvPr/>
          </p:nvSpPr>
          <p:spPr bwMode="auto">
            <a:xfrm>
              <a:off x="1776413" y="1998663"/>
              <a:ext cx="26988" cy="26988"/>
            </a:xfrm>
            <a:custGeom>
              <a:avLst/>
              <a:gdLst>
                <a:gd name="T0" fmla="*/ 5 w 12"/>
                <a:gd name="T1" fmla="*/ 12 h 12"/>
                <a:gd name="T2" fmla="*/ 8 w 12"/>
                <a:gd name="T3" fmla="*/ 12 h 12"/>
                <a:gd name="T4" fmla="*/ 12 w 12"/>
                <a:gd name="T5" fmla="*/ 7 h 12"/>
                <a:gd name="T6" fmla="*/ 12 w 12"/>
                <a:gd name="T7" fmla="*/ 4 h 12"/>
                <a:gd name="T8" fmla="*/ 8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4" name="Freeform 30">
              <a:extLst>
                <a:ext uri="{FF2B5EF4-FFF2-40B4-BE49-F238E27FC236}">
                  <a16:creationId xmlns:a16="http://schemas.microsoft.com/office/drawing/2014/main" id="{ADD76A43-3E44-4017-8F29-7855FB8208D1}"/>
                </a:ext>
              </a:extLst>
            </p:cNvPr>
            <p:cNvSpPr>
              <a:spLocks/>
            </p:cNvSpPr>
            <p:nvPr/>
          </p:nvSpPr>
          <p:spPr bwMode="auto">
            <a:xfrm>
              <a:off x="1833563"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5" name="Freeform 31">
              <a:extLst>
                <a:ext uri="{FF2B5EF4-FFF2-40B4-BE49-F238E27FC236}">
                  <a16:creationId xmlns:a16="http://schemas.microsoft.com/office/drawing/2014/main" id="{A9A924C7-A93D-4000-9725-0656F49C7C6D}"/>
                </a:ext>
              </a:extLst>
            </p:cNvPr>
            <p:cNvSpPr>
              <a:spLocks/>
            </p:cNvSpPr>
            <p:nvPr/>
          </p:nvSpPr>
          <p:spPr bwMode="auto">
            <a:xfrm>
              <a:off x="1889125" y="1998663"/>
              <a:ext cx="26988"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6" name="Freeform 32">
              <a:extLst>
                <a:ext uri="{FF2B5EF4-FFF2-40B4-BE49-F238E27FC236}">
                  <a16:creationId xmlns:a16="http://schemas.microsoft.com/office/drawing/2014/main" id="{C6D474C8-B0C9-4D73-961C-3ED8AC389883}"/>
                </a:ext>
              </a:extLst>
            </p:cNvPr>
            <p:cNvSpPr>
              <a:spLocks/>
            </p:cNvSpPr>
            <p:nvPr/>
          </p:nvSpPr>
          <p:spPr bwMode="auto">
            <a:xfrm>
              <a:off x="1944688" y="1998663"/>
              <a:ext cx="28575" cy="26988"/>
            </a:xfrm>
            <a:custGeom>
              <a:avLst/>
              <a:gdLst>
                <a:gd name="T0" fmla="*/ 5 w 13"/>
                <a:gd name="T1" fmla="*/ 12 h 12"/>
                <a:gd name="T2" fmla="*/ 8 w 13"/>
                <a:gd name="T3" fmla="*/ 12 h 12"/>
                <a:gd name="T4" fmla="*/ 13 w 13"/>
                <a:gd name="T5" fmla="*/ 7 h 12"/>
                <a:gd name="T6" fmla="*/ 13 w 13"/>
                <a:gd name="T7" fmla="*/ 4 h 12"/>
                <a:gd name="T8" fmla="*/ 8 w 13"/>
                <a:gd name="T9" fmla="*/ 0 h 12"/>
                <a:gd name="T10" fmla="*/ 5 w 13"/>
                <a:gd name="T11" fmla="*/ 0 h 12"/>
                <a:gd name="T12" fmla="*/ 0 w 13"/>
                <a:gd name="T13" fmla="*/ 4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7" name="Freeform 33">
              <a:extLst>
                <a:ext uri="{FF2B5EF4-FFF2-40B4-BE49-F238E27FC236}">
                  <a16:creationId xmlns:a16="http://schemas.microsoft.com/office/drawing/2014/main" id="{95D94636-75C9-43F0-8CA2-8A7212D6BC87}"/>
                </a:ext>
              </a:extLst>
            </p:cNvPr>
            <p:cNvSpPr>
              <a:spLocks/>
            </p:cNvSpPr>
            <p:nvPr/>
          </p:nvSpPr>
          <p:spPr bwMode="auto">
            <a:xfrm>
              <a:off x="2001838" y="1998663"/>
              <a:ext cx="26988" cy="26988"/>
            </a:xfrm>
            <a:custGeom>
              <a:avLst/>
              <a:gdLst>
                <a:gd name="T0" fmla="*/ 4 w 12"/>
                <a:gd name="T1" fmla="*/ 12 h 12"/>
                <a:gd name="T2" fmla="*/ 7 w 12"/>
                <a:gd name="T3" fmla="*/ 12 h 12"/>
                <a:gd name="T4" fmla="*/ 12 w 12"/>
                <a:gd name="T5" fmla="*/ 7 h 12"/>
                <a:gd name="T6" fmla="*/ 12 w 12"/>
                <a:gd name="T7" fmla="*/ 4 h 12"/>
                <a:gd name="T8" fmla="*/ 7 w 12"/>
                <a:gd name="T9" fmla="*/ 0 h 12"/>
                <a:gd name="T10" fmla="*/ 4 w 12"/>
                <a:gd name="T11" fmla="*/ 0 h 12"/>
                <a:gd name="T12" fmla="*/ 0 w 12"/>
                <a:gd name="T13" fmla="*/ 4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8" name="Freeform 34">
              <a:extLst>
                <a:ext uri="{FF2B5EF4-FFF2-40B4-BE49-F238E27FC236}">
                  <a16:creationId xmlns:a16="http://schemas.microsoft.com/office/drawing/2014/main" id="{CCE8AFF6-6C12-4EAE-A5D8-36A8201BA84D}"/>
                </a:ext>
              </a:extLst>
            </p:cNvPr>
            <p:cNvSpPr>
              <a:spLocks/>
            </p:cNvSpPr>
            <p:nvPr/>
          </p:nvSpPr>
          <p:spPr bwMode="auto">
            <a:xfrm>
              <a:off x="2057400" y="1998663"/>
              <a:ext cx="25400" cy="26988"/>
            </a:xfrm>
            <a:custGeom>
              <a:avLst/>
              <a:gdLst>
                <a:gd name="T0" fmla="*/ 5 w 12"/>
                <a:gd name="T1" fmla="*/ 12 h 12"/>
                <a:gd name="T2" fmla="*/ 7 w 12"/>
                <a:gd name="T3" fmla="*/ 12 h 12"/>
                <a:gd name="T4" fmla="*/ 12 w 12"/>
                <a:gd name="T5" fmla="*/ 7 h 12"/>
                <a:gd name="T6" fmla="*/ 12 w 12"/>
                <a:gd name="T7" fmla="*/ 4 h 12"/>
                <a:gd name="T8" fmla="*/ 7 w 12"/>
                <a:gd name="T9" fmla="*/ 0 h 12"/>
                <a:gd name="T10" fmla="*/ 5 w 12"/>
                <a:gd name="T11" fmla="*/ 0 h 12"/>
                <a:gd name="T12" fmla="*/ 0 w 12"/>
                <a:gd name="T13" fmla="*/ 4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19" name="Freeform 35">
              <a:extLst>
                <a:ext uri="{FF2B5EF4-FFF2-40B4-BE49-F238E27FC236}">
                  <a16:creationId xmlns:a16="http://schemas.microsoft.com/office/drawing/2014/main" id="{104391F7-F3F2-49CB-8107-62EAF4B28862}"/>
                </a:ext>
              </a:extLst>
            </p:cNvPr>
            <p:cNvSpPr>
              <a:spLocks/>
            </p:cNvSpPr>
            <p:nvPr/>
          </p:nvSpPr>
          <p:spPr bwMode="auto">
            <a:xfrm>
              <a:off x="1722438"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0" name="Freeform 36">
              <a:extLst>
                <a:ext uri="{FF2B5EF4-FFF2-40B4-BE49-F238E27FC236}">
                  <a16:creationId xmlns:a16="http://schemas.microsoft.com/office/drawing/2014/main" id="{66C80D5A-11CF-4693-B5FC-D7A3568A8F60}"/>
                </a:ext>
              </a:extLst>
            </p:cNvPr>
            <p:cNvSpPr>
              <a:spLocks/>
            </p:cNvSpPr>
            <p:nvPr/>
          </p:nvSpPr>
          <p:spPr bwMode="auto">
            <a:xfrm>
              <a:off x="1776413" y="2060575"/>
              <a:ext cx="26988" cy="26988"/>
            </a:xfrm>
            <a:custGeom>
              <a:avLst/>
              <a:gdLst>
                <a:gd name="T0" fmla="*/ 5 w 12"/>
                <a:gd name="T1" fmla="*/ 12 h 12"/>
                <a:gd name="T2" fmla="*/ 8 w 12"/>
                <a:gd name="T3" fmla="*/ 12 h 12"/>
                <a:gd name="T4" fmla="*/ 12 w 12"/>
                <a:gd name="T5" fmla="*/ 7 h 12"/>
                <a:gd name="T6" fmla="*/ 12 w 12"/>
                <a:gd name="T7" fmla="*/ 5 h 12"/>
                <a:gd name="T8" fmla="*/ 8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1" name="Freeform 37">
              <a:extLst>
                <a:ext uri="{FF2B5EF4-FFF2-40B4-BE49-F238E27FC236}">
                  <a16:creationId xmlns:a16="http://schemas.microsoft.com/office/drawing/2014/main" id="{57A0AD99-876C-4BAA-B00E-EDCC03F4DAF2}"/>
                </a:ext>
              </a:extLst>
            </p:cNvPr>
            <p:cNvSpPr>
              <a:spLocks/>
            </p:cNvSpPr>
            <p:nvPr/>
          </p:nvSpPr>
          <p:spPr bwMode="auto">
            <a:xfrm>
              <a:off x="1833563"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2" name="Freeform 38">
              <a:extLst>
                <a:ext uri="{FF2B5EF4-FFF2-40B4-BE49-F238E27FC236}">
                  <a16:creationId xmlns:a16="http://schemas.microsoft.com/office/drawing/2014/main" id="{585C8F22-B4D9-4DF2-8D5F-FF66891E6CB7}"/>
                </a:ext>
              </a:extLst>
            </p:cNvPr>
            <p:cNvSpPr>
              <a:spLocks/>
            </p:cNvSpPr>
            <p:nvPr/>
          </p:nvSpPr>
          <p:spPr bwMode="auto">
            <a:xfrm>
              <a:off x="1889125" y="2060575"/>
              <a:ext cx="26988"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3" name="Freeform 39">
              <a:extLst>
                <a:ext uri="{FF2B5EF4-FFF2-40B4-BE49-F238E27FC236}">
                  <a16:creationId xmlns:a16="http://schemas.microsoft.com/office/drawing/2014/main" id="{2878C971-120F-4429-A8ED-F85416ACED93}"/>
                </a:ext>
              </a:extLst>
            </p:cNvPr>
            <p:cNvSpPr>
              <a:spLocks/>
            </p:cNvSpPr>
            <p:nvPr/>
          </p:nvSpPr>
          <p:spPr bwMode="auto">
            <a:xfrm>
              <a:off x="1944688" y="2060575"/>
              <a:ext cx="28575" cy="26988"/>
            </a:xfrm>
            <a:custGeom>
              <a:avLst/>
              <a:gdLst>
                <a:gd name="T0" fmla="*/ 5 w 13"/>
                <a:gd name="T1" fmla="*/ 12 h 12"/>
                <a:gd name="T2" fmla="*/ 8 w 13"/>
                <a:gd name="T3" fmla="*/ 12 h 12"/>
                <a:gd name="T4" fmla="*/ 13 w 13"/>
                <a:gd name="T5" fmla="*/ 7 h 12"/>
                <a:gd name="T6" fmla="*/ 13 w 13"/>
                <a:gd name="T7" fmla="*/ 5 h 12"/>
                <a:gd name="T8" fmla="*/ 8 w 13"/>
                <a:gd name="T9" fmla="*/ 0 h 12"/>
                <a:gd name="T10" fmla="*/ 5 w 13"/>
                <a:gd name="T11" fmla="*/ 0 h 12"/>
                <a:gd name="T12" fmla="*/ 0 w 13"/>
                <a:gd name="T13" fmla="*/ 5 h 12"/>
                <a:gd name="T14" fmla="*/ 0 w 13"/>
                <a:gd name="T15" fmla="*/ 7 h 12"/>
                <a:gd name="T16" fmla="*/ 5 w 13"/>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4" name="Freeform 40">
              <a:extLst>
                <a:ext uri="{FF2B5EF4-FFF2-40B4-BE49-F238E27FC236}">
                  <a16:creationId xmlns:a16="http://schemas.microsoft.com/office/drawing/2014/main" id="{3FE2EFA7-3BAC-41A3-A791-815A3998920B}"/>
                </a:ext>
              </a:extLst>
            </p:cNvPr>
            <p:cNvSpPr>
              <a:spLocks/>
            </p:cNvSpPr>
            <p:nvPr/>
          </p:nvSpPr>
          <p:spPr bwMode="auto">
            <a:xfrm>
              <a:off x="2001838" y="2060575"/>
              <a:ext cx="26988" cy="26988"/>
            </a:xfrm>
            <a:custGeom>
              <a:avLst/>
              <a:gdLst>
                <a:gd name="T0" fmla="*/ 4 w 12"/>
                <a:gd name="T1" fmla="*/ 12 h 12"/>
                <a:gd name="T2" fmla="*/ 7 w 12"/>
                <a:gd name="T3" fmla="*/ 12 h 12"/>
                <a:gd name="T4" fmla="*/ 12 w 12"/>
                <a:gd name="T5" fmla="*/ 7 h 12"/>
                <a:gd name="T6" fmla="*/ 12 w 12"/>
                <a:gd name="T7" fmla="*/ 5 h 12"/>
                <a:gd name="T8" fmla="*/ 7 w 12"/>
                <a:gd name="T9" fmla="*/ 0 h 12"/>
                <a:gd name="T10" fmla="*/ 4 w 12"/>
                <a:gd name="T11" fmla="*/ 0 h 12"/>
                <a:gd name="T12" fmla="*/ 0 w 12"/>
                <a:gd name="T13" fmla="*/ 5 h 12"/>
                <a:gd name="T14" fmla="*/ 0 w 12"/>
                <a:gd name="T15" fmla="*/ 7 h 12"/>
                <a:gd name="T16" fmla="*/ 4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5" name="Freeform 41">
              <a:extLst>
                <a:ext uri="{FF2B5EF4-FFF2-40B4-BE49-F238E27FC236}">
                  <a16:creationId xmlns:a16="http://schemas.microsoft.com/office/drawing/2014/main" id="{FEBEAE2C-B967-4987-933B-81B01148ECD6}"/>
                </a:ext>
              </a:extLst>
            </p:cNvPr>
            <p:cNvSpPr>
              <a:spLocks/>
            </p:cNvSpPr>
            <p:nvPr/>
          </p:nvSpPr>
          <p:spPr bwMode="auto">
            <a:xfrm>
              <a:off x="2057400" y="2060575"/>
              <a:ext cx="25400" cy="26988"/>
            </a:xfrm>
            <a:custGeom>
              <a:avLst/>
              <a:gdLst>
                <a:gd name="T0" fmla="*/ 5 w 12"/>
                <a:gd name="T1" fmla="*/ 12 h 12"/>
                <a:gd name="T2" fmla="*/ 7 w 12"/>
                <a:gd name="T3" fmla="*/ 12 h 12"/>
                <a:gd name="T4" fmla="*/ 12 w 12"/>
                <a:gd name="T5" fmla="*/ 7 h 12"/>
                <a:gd name="T6" fmla="*/ 12 w 12"/>
                <a:gd name="T7" fmla="*/ 5 h 12"/>
                <a:gd name="T8" fmla="*/ 7 w 12"/>
                <a:gd name="T9" fmla="*/ 0 h 12"/>
                <a:gd name="T10" fmla="*/ 5 w 12"/>
                <a:gd name="T11" fmla="*/ 0 h 12"/>
                <a:gd name="T12" fmla="*/ 0 w 12"/>
                <a:gd name="T13" fmla="*/ 5 h 12"/>
                <a:gd name="T14" fmla="*/ 0 w 12"/>
                <a:gd name="T15" fmla="*/ 7 h 12"/>
                <a:gd name="T16" fmla="*/ 5 w 1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6" name="Freeform 42">
              <a:extLst>
                <a:ext uri="{FF2B5EF4-FFF2-40B4-BE49-F238E27FC236}">
                  <a16:creationId xmlns:a16="http://schemas.microsoft.com/office/drawing/2014/main" id="{1E3656F2-3139-45EB-8120-E8604CBA1032}"/>
                </a:ext>
              </a:extLst>
            </p:cNvPr>
            <p:cNvSpPr>
              <a:spLocks/>
            </p:cNvSpPr>
            <p:nvPr/>
          </p:nvSpPr>
          <p:spPr bwMode="auto">
            <a:xfrm>
              <a:off x="1722438" y="2122488"/>
              <a:ext cx="25400"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7" name="Freeform 43">
              <a:extLst>
                <a:ext uri="{FF2B5EF4-FFF2-40B4-BE49-F238E27FC236}">
                  <a16:creationId xmlns:a16="http://schemas.microsoft.com/office/drawing/2014/main" id="{A75AAAAC-CB5C-4172-BE1C-7E988DB91D4A}"/>
                </a:ext>
              </a:extLst>
            </p:cNvPr>
            <p:cNvSpPr>
              <a:spLocks/>
            </p:cNvSpPr>
            <p:nvPr/>
          </p:nvSpPr>
          <p:spPr bwMode="auto">
            <a:xfrm>
              <a:off x="1776413" y="2122488"/>
              <a:ext cx="26988" cy="28575"/>
            </a:xfrm>
            <a:custGeom>
              <a:avLst/>
              <a:gdLst>
                <a:gd name="T0" fmla="*/ 5 w 12"/>
                <a:gd name="T1" fmla="*/ 13 h 13"/>
                <a:gd name="T2" fmla="*/ 8 w 12"/>
                <a:gd name="T3" fmla="*/ 13 h 13"/>
                <a:gd name="T4" fmla="*/ 12 w 12"/>
                <a:gd name="T5" fmla="*/ 8 h 13"/>
                <a:gd name="T6" fmla="*/ 12 w 12"/>
                <a:gd name="T7" fmla="*/ 5 h 13"/>
                <a:gd name="T8" fmla="*/ 8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8" name="Freeform 44">
              <a:extLst>
                <a:ext uri="{FF2B5EF4-FFF2-40B4-BE49-F238E27FC236}">
                  <a16:creationId xmlns:a16="http://schemas.microsoft.com/office/drawing/2014/main" id="{D2705625-1EA2-4AD7-BB3D-6177EC9C2AD1}"/>
                </a:ext>
              </a:extLst>
            </p:cNvPr>
            <p:cNvSpPr>
              <a:spLocks/>
            </p:cNvSpPr>
            <p:nvPr/>
          </p:nvSpPr>
          <p:spPr bwMode="auto">
            <a:xfrm>
              <a:off x="1833563" y="2122488"/>
              <a:ext cx="26988" cy="28575"/>
            </a:xfrm>
            <a:custGeom>
              <a:avLst/>
              <a:gdLst>
                <a:gd name="T0" fmla="*/ 4 w 12"/>
                <a:gd name="T1" fmla="*/ 13 h 13"/>
                <a:gd name="T2" fmla="*/ 7 w 12"/>
                <a:gd name="T3" fmla="*/ 13 h 13"/>
                <a:gd name="T4" fmla="*/ 12 w 12"/>
                <a:gd name="T5" fmla="*/ 8 h 13"/>
                <a:gd name="T6" fmla="*/ 12 w 12"/>
                <a:gd name="T7" fmla="*/ 5 h 13"/>
                <a:gd name="T8" fmla="*/ 7 w 12"/>
                <a:gd name="T9" fmla="*/ 0 h 13"/>
                <a:gd name="T10" fmla="*/ 4 w 12"/>
                <a:gd name="T11" fmla="*/ 0 h 13"/>
                <a:gd name="T12" fmla="*/ 0 w 12"/>
                <a:gd name="T13" fmla="*/ 5 h 13"/>
                <a:gd name="T14" fmla="*/ 0 w 12"/>
                <a:gd name="T15" fmla="*/ 8 h 13"/>
                <a:gd name="T16" fmla="*/ 4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9" name="Freeform 45">
              <a:extLst>
                <a:ext uri="{FF2B5EF4-FFF2-40B4-BE49-F238E27FC236}">
                  <a16:creationId xmlns:a16="http://schemas.microsoft.com/office/drawing/2014/main" id="{D9EF87D4-B23B-42FE-8166-036E70A8B397}"/>
                </a:ext>
              </a:extLst>
            </p:cNvPr>
            <p:cNvSpPr>
              <a:spLocks/>
            </p:cNvSpPr>
            <p:nvPr/>
          </p:nvSpPr>
          <p:spPr bwMode="auto">
            <a:xfrm>
              <a:off x="1889125" y="2122488"/>
              <a:ext cx="26988" cy="28575"/>
            </a:xfrm>
            <a:custGeom>
              <a:avLst/>
              <a:gdLst>
                <a:gd name="T0" fmla="*/ 5 w 12"/>
                <a:gd name="T1" fmla="*/ 13 h 13"/>
                <a:gd name="T2" fmla="*/ 7 w 12"/>
                <a:gd name="T3" fmla="*/ 13 h 13"/>
                <a:gd name="T4" fmla="*/ 12 w 12"/>
                <a:gd name="T5" fmla="*/ 8 h 13"/>
                <a:gd name="T6" fmla="*/ 12 w 12"/>
                <a:gd name="T7" fmla="*/ 5 h 13"/>
                <a:gd name="T8" fmla="*/ 7 w 12"/>
                <a:gd name="T9" fmla="*/ 0 h 13"/>
                <a:gd name="T10" fmla="*/ 5 w 12"/>
                <a:gd name="T11" fmla="*/ 0 h 13"/>
                <a:gd name="T12" fmla="*/ 0 w 12"/>
                <a:gd name="T13" fmla="*/ 5 h 13"/>
                <a:gd name="T14" fmla="*/ 0 w 12"/>
                <a:gd name="T15" fmla="*/ 8 h 13"/>
                <a:gd name="T16" fmla="*/ 5 w 1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0" name="Freeform 46">
              <a:extLst>
                <a:ext uri="{FF2B5EF4-FFF2-40B4-BE49-F238E27FC236}">
                  <a16:creationId xmlns:a16="http://schemas.microsoft.com/office/drawing/2014/main" id="{41080B03-B594-44A3-B3D4-1D7E0E9268FD}"/>
                </a:ext>
              </a:extLst>
            </p:cNvPr>
            <p:cNvSpPr>
              <a:spLocks/>
            </p:cNvSpPr>
            <p:nvPr/>
          </p:nvSpPr>
          <p:spPr bwMode="auto">
            <a:xfrm>
              <a:off x="1944688" y="2122488"/>
              <a:ext cx="28575" cy="28575"/>
            </a:xfrm>
            <a:custGeom>
              <a:avLst/>
              <a:gdLst>
                <a:gd name="T0" fmla="*/ 5 w 13"/>
                <a:gd name="T1" fmla="*/ 13 h 13"/>
                <a:gd name="T2" fmla="*/ 8 w 13"/>
                <a:gd name="T3" fmla="*/ 13 h 13"/>
                <a:gd name="T4" fmla="*/ 13 w 13"/>
                <a:gd name="T5" fmla="*/ 8 h 13"/>
                <a:gd name="T6" fmla="*/ 13 w 13"/>
                <a:gd name="T7" fmla="*/ 5 h 13"/>
                <a:gd name="T8" fmla="*/ 8 w 13"/>
                <a:gd name="T9" fmla="*/ 0 h 13"/>
                <a:gd name="T10" fmla="*/ 5 w 13"/>
                <a:gd name="T11" fmla="*/ 0 h 13"/>
                <a:gd name="T12" fmla="*/ 0 w 13"/>
                <a:gd name="T13" fmla="*/ 5 h 13"/>
                <a:gd name="T14" fmla="*/ 0 w 13"/>
                <a:gd name="T15" fmla="*/ 8 h 13"/>
                <a:gd name="T16" fmla="*/ 5 w 1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grpSp>
        <p:nvGrpSpPr>
          <p:cNvPr id="131" name="Group 130">
            <a:extLst>
              <a:ext uri="{FF2B5EF4-FFF2-40B4-BE49-F238E27FC236}">
                <a16:creationId xmlns:a16="http://schemas.microsoft.com/office/drawing/2014/main" id="{B133A505-A56E-401F-9FEA-3CDA72212BEA}"/>
              </a:ext>
              <a:ext uri="{C183D7F6-B498-43B3-948B-1728B52AA6E4}">
                <adec:decorative xmlns:adec="http://schemas.microsoft.com/office/drawing/2017/decorative" val="1"/>
              </a:ext>
            </a:extLst>
          </p:cNvPr>
          <p:cNvGrpSpPr/>
          <p:nvPr/>
        </p:nvGrpSpPr>
        <p:grpSpPr>
          <a:xfrm>
            <a:off x="8393858" y="2218480"/>
            <a:ext cx="359911" cy="259762"/>
            <a:chOff x="7635876" y="1039813"/>
            <a:chExt cx="547687" cy="395288"/>
          </a:xfrm>
        </p:grpSpPr>
        <p:sp>
          <p:nvSpPr>
            <p:cNvPr id="132" name="Freeform 371">
              <a:extLst>
                <a:ext uri="{FF2B5EF4-FFF2-40B4-BE49-F238E27FC236}">
                  <a16:creationId xmlns:a16="http://schemas.microsoft.com/office/drawing/2014/main" id="{FA6DE750-6452-4CF8-81D9-9FFCDF2FDA18}"/>
                </a:ext>
              </a:extLst>
            </p:cNvPr>
            <p:cNvSpPr>
              <a:spLocks noEditPoints="1"/>
            </p:cNvSpPr>
            <p:nvPr/>
          </p:nvSpPr>
          <p:spPr bwMode="auto">
            <a:xfrm>
              <a:off x="7635876" y="1039813"/>
              <a:ext cx="398463" cy="395288"/>
            </a:xfrm>
            <a:custGeom>
              <a:avLst/>
              <a:gdLst>
                <a:gd name="T0" fmla="*/ 166 w 173"/>
                <a:gd name="T1" fmla="*/ 131 h 172"/>
                <a:gd name="T2" fmla="*/ 111 w 173"/>
                <a:gd name="T3" fmla="*/ 104 h 172"/>
                <a:gd name="T4" fmla="*/ 111 w 173"/>
                <a:gd name="T5" fmla="*/ 99 h 172"/>
                <a:gd name="T6" fmla="*/ 123 w 173"/>
                <a:gd name="T7" fmla="*/ 77 h 172"/>
                <a:gd name="T8" fmla="*/ 129 w 173"/>
                <a:gd name="T9" fmla="*/ 63 h 172"/>
                <a:gd name="T10" fmla="*/ 126 w 173"/>
                <a:gd name="T11" fmla="*/ 53 h 172"/>
                <a:gd name="T12" fmla="*/ 126 w 173"/>
                <a:gd name="T13" fmla="*/ 37 h 172"/>
                <a:gd name="T14" fmla="*/ 86 w 173"/>
                <a:gd name="T15" fmla="*/ 0 h 172"/>
                <a:gd name="T16" fmla="*/ 47 w 173"/>
                <a:gd name="T17" fmla="*/ 37 h 172"/>
                <a:gd name="T18" fmla="*/ 47 w 173"/>
                <a:gd name="T19" fmla="*/ 53 h 172"/>
                <a:gd name="T20" fmla="*/ 44 w 173"/>
                <a:gd name="T21" fmla="*/ 63 h 172"/>
                <a:gd name="T22" fmla="*/ 50 w 173"/>
                <a:gd name="T23" fmla="*/ 77 h 172"/>
                <a:gd name="T24" fmla="*/ 62 w 173"/>
                <a:gd name="T25" fmla="*/ 99 h 172"/>
                <a:gd name="T26" fmla="*/ 62 w 173"/>
                <a:gd name="T27" fmla="*/ 104 h 172"/>
                <a:gd name="T28" fmla="*/ 7 w 173"/>
                <a:gd name="T29" fmla="*/ 131 h 172"/>
                <a:gd name="T30" fmla="*/ 0 w 173"/>
                <a:gd name="T31" fmla="*/ 141 h 172"/>
                <a:gd name="T32" fmla="*/ 0 w 173"/>
                <a:gd name="T33" fmla="*/ 162 h 172"/>
                <a:gd name="T34" fmla="*/ 11 w 173"/>
                <a:gd name="T35" fmla="*/ 172 h 172"/>
                <a:gd name="T36" fmla="*/ 162 w 173"/>
                <a:gd name="T37" fmla="*/ 172 h 172"/>
                <a:gd name="T38" fmla="*/ 173 w 173"/>
                <a:gd name="T39" fmla="*/ 162 h 172"/>
                <a:gd name="T40" fmla="*/ 173 w 173"/>
                <a:gd name="T41" fmla="*/ 141 h 172"/>
                <a:gd name="T42" fmla="*/ 166 w 173"/>
                <a:gd name="T43" fmla="*/ 131 h 172"/>
                <a:gd name="T44" fmla="*/ 163 w 173"/>
                <a:gd name="T45" fmla="*/ 162 h 172"/>
                <a:gd name="T46" fmla="*/ 162 w 173"/>
                <a:gd name="T47" fmla="*/ 163 h 172"/>
                <a:gd name="T48" fmla="*/ 11 w 173"/>
                <a:gd name="T49" fmla="*/ 163 h 172"/>
                <a:gd name="T50" fmla="*/ 10 w 173"/>
                <a:gd name="T51" fmla="*/ 162 h 172"/>
                <a:gd name="T52" fmla="*/ 10 w 173"/>
                <a:gd name="T53" fmla="*/ 141 h 172"/>
                <a:gd name="T54" fmla="*/ 10 w 173"/>
                <a:gd name="T55" fmla="*/ 140 h 172"/>
                <a:gd name="T56" fmla="*/ 71 w 173"/>
                <a:gd name="T57" fmla="*/ 106 h 172"/>
                <a:gd name="T58" fmla="*/ 71 w 173"/>
                <a:gd name="T59" fmla="*/ 105 h 172"/>
                <a:gd name="T60" fmla="*/ 71 w 173"/>
                <a:gd name="T61" fmla="*/ 97 h 172"/>
                <a:gd name="T62" fmla="*/ 70 w 173"/>
                <a:gd name="T63" fmla="*/ 93 h 172"/>
                <a:gd name="T64" fmla="*/ 59 w 173"/>
                <a:gd name="T65" fmla="*/ 73 h 172"/>
                <a:gd name="T66" fmla="*/ 57 w 173"/>
                <a:gd name="T67" fmla="*/ 70 h 172"/>
                <a:gd name="T68" fmla="*/ 53 w 173"/>
                <a:gd name="T69" fmla="*/ 63 h 172"/>
                <a:gd name="T70" fmla="*/ 55 w 173"/>
                <a:gd name="T71" fmla="*/ 58 h 172"/>
                <a:gd name="T72" fmla="*/ 56 w 173"/>
                <a:gd name="T73" fmla="*/ 55 h 172"/>
                <a:gd name="T74" fmla="*/ 56 w 173"/>
                <a:gd name="T75" fmla="*/ 37 h 172"/>
                <a:gd name="T76" fmla="*/ 86 w 173"/>
                <a:gd name="T77" fmla="*/ 9 h 172"/>
                <a:gd name="T78" fmla="*/ 116 w 173"/>
                <a:gd name="T79" fmla="*/ 37 h 172"/>
                <a:gd name="T80" fmla="*/ 116 w 173"/>
                <a:gd name="T81" fmla="*/ 55 h 172"/>
                <a:gd name="T82" fmla="*/ 118 w 173"/>
                <a:gd name="T83" fmla="*/ 58 h 172"/>
                <a:gd name="T84" fmla="*/ 119 w 173"/>
                <a:gd name="T85" fmla="*/ 63 h 172"/>
                <a:gd name="T86" fmla="*/ 116 w 173"/>
                <a:gd name="T87" fmla="*/ 70 h 172"/>
                <a:gd name="T88" fmla="*/ 114 w 173"/>
                <a:gd name="T89" fmla="*/ 73 h 172"/>
                <a:gd name="T90" fmla="*/ 103 w 173"/>
                <a:gd name="T91" fmla="*/ 93 h 172"/>
                <a:gd name="T92" fmla="*/ 102 w 173"/>
                <a:gd name="T93" fmla="*/ 97 h 172"/>
                <a:gd name="T94" fmla="*/ 102 w 173"/>
                <a:gd name="T95" fmla="*/ 105 h 172"/>
                <a:gd name="T96" fmla="*/ 102 w 173"/>
                <a:gd name="T97" fmla="*/ 106 h 172"/>
                <a:gd name="T98" fmla="*/ 162 w 173"/>
                <a:gd name="T99" fmla="*/ 140 h 172"/>
                <a:gd name="T100" fmla="*/ 163 w 173"/>
                <a:gd name="T101" fmla="*/ 141 h 172"/>
                <a:gd name="T102" fmla="*/ 163 w 173"/>
                <a:gd name="T103" fmla="*/ 1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 h="172">
                  <a:moveTo>
                    <a:pt x="166" y="131"/>
                  </a:moveTo>
                  <a:cubicBezTo>
                    <a:pt x="121" y="114"/>
                    <a:pt x="113" y="106"/>
                    <a:pt x="111" y="104"/>
                  </a:cubicBezTo>
                  <a:cubicBezTo>
                    <a:pt x="111" y="99"/>
                    <a:pt x="111" y="99"/>
                    <a:pt x="111" y="99"/>
                  </a:cubicBezTo>
                  <a:cubicBezTo>
                    <a:pt x="116" y="93"/>
                    <a:pt x="120" y="86"/>
                    <a:pt x="123" y="77"/>
                  </a:cubicBezTo>
                  <a:cubicBezTo>
                    <a:pt x="127" y="74"/>
                    <a:pt x="129" y="69"/>
                    <a:pt x="129" y="63"/>
                  </a:cubicBezTo>
                  <a:cubicBezTo>
                    <a:pt x="129" y="60"/>
                    <a:pt x="128" y="56"/>
                    <a:pt x="126" y="53"/>
                  </a:cubicBezTo>
                  <a:cubicBezTo>
                    <a:pt x="126" y="37"/>
                    <a:pt x="126" y="37"/>
                    <a:pt x="126" y="37"/>
                  </a:cubicBezTo>
                  <a:cubicBezTo>
                    <a:pt x="126" y="13"/>
                    <a:pt x="112" y="0"/>
                    <a:pt x="86" y="0"/>
                  </a:cubicBezTo>
                  <a:cubicBezTo>
                    <a:pt x="62" y="0"/>
                    <a:pt x="47" y="14"/>
                    <a:pt x="47" y="37"/>
                  </a:cubicBezTo>
                  <a:cubicBezTo>
                    <a:pt x="47" y="53"/>
                    <a:pt x="47" y="53"/>
                    <a:pt x="47" y="53"/>
                  </a:cubicBezTo>
                  <a:cubicBezTo>
                    <a:pt x="45" y="56"/>
                    <a:pt x="44" y="60"/>
                    <a:pt x="44" y="63"/>
                  </a:cubicBezTo>
                  <a:cubicBezTo>
                    <a:pt x="44" y="69"/>
                    <a:pt x="46" y="74"/>
                    <a:pt x="50" y="77"/>
                  </a:cubicBezTo>
                  <a:cubicBezTo>
                    <a:pt x="53" y="86"/>
                    <a:pt x="57" y="93"/>
                    <a:pt x="62" y="99"/>
                  </a:cubicBezTo>
                  <a:cubicBezTo>
                    <a:pt x="62" y="104"/>
                    <a:pt x="62" y="104"/>
                    <a:pt x="62" y="104"/>
                  </a:cubicBezTo>
                  <a:cubicBezTo>
                    <a:pt x="60" y="106"/>
                    <a:pt x="52" y="114"/>
                    <a:pt x="7" y="131"/>
                  </a:cubicBezTo>
                  <a:cubicBezTo>
                    <a:pt x="3" y="133"/>
                    <a:pt x="0" y="137"/>
                    <a:pt x="0" y="141"/>
                  </a:cubicBezTo>
                  <a:cubicBezTo>
                    <a:pt x="0" y="162"/>
                    <a:pt x="0" y="162"/>
                    <a:pt x="0" y="162"/>
                  </a:cubicBezTo>
                  <a:cubicBezTo>
                    <a:pt x="0" y="168"/>
                    <a:pt x="5" y="172"/>
                    <a:pt x="11" y="172"/>
                  </a:cubicBezTo>
                  <a:cubicBezTo>
                    <a:pt x="162" y="172"/>
                    <a:pt x="162" y="172"/>
                    <a:pt x="162" y="172"/>
                  </a:cubicBezTo>
                  <a:cubicBezTo>
                    <a:pt x="168" y="172"/>
                    <a:pt x="173" y="168"/>
                    <a:pt x="173" y="162"/>
                  </a:cubicBezTo>
                  <a:cubicBezTo>
                    <a:pt x="173" y="141"/>
                    <a:pt x="173" y="141"/>
                    <a:pt x="173" y="141"/>
                  </a:cubicBezTo>
                  <a:cubicBezTo>
                    <a:pt x="173" y="137"/>
                    <a:pt x="170" y="133"/>
                    <a:pt x="166" y="131"/>
                  </a:cubicBezTo>
                  <a:close/>
                  <a:moveTo>
                    <a:pt x="163" y="162"/>
                  </a:moveTo>
                  <a:cubicBezTo>
                    <a:pt x="163" y="162"/>
                    <a:pt x="163" y="163"/>
                    <a:pt x="162" y="163"/>
                  </a:cubicBezTo>
                  <a:cubicBezTo>
                    <a:pt x="11" y="163"/>
                    <a:pt x="11" y="163"/>
                    <a:pt x="11" y="163"/>
                  </a:cubicBezTo>
                  <a:cubicBezTo>
                    <a:pt x="10" y="163"/>
                    <a:pt x="10" y="162"/>
                    <a:pt x="10" y="162"/>
                  </a:cubicBezTo>
                  <a:cubicBezTo>
                    <a:pt x="10" y="141"/>
                    <a:pt x="10" y="141"/>
                    <a:pt x="10" y="141"/>
                  </a:cubicBezTo>
                  <a:cubicBezTo>
                    <a:pt x="10" y="141"/>
                    <a:pt x="10" y="140"/>
                    <a:pt x="10" y="140"/>
                  </a:cubicBezTo>
                  <a:cubicBezTo>
                    <a:pt x="61" y="121"/>
                    <a:pt x="69" y="112"/>
                    <a:pt x="71" y="106"/>
                  </a:cubicBezTo>
                  <a:cubicBezTo>
                    <a:pt x="71" y="106"/>
                    <a:pt x="71" y="106"/>
                    <a:pt x="71" y="105"/>
                  </a:cubicBezTo>
                  <a:cubicBezTo>
                    <a:pt x="71" y="97"/>
                    <a:pt x="71" y="97"/>
                    <a:pt x="71" y="97"/>
                  </a:cubicBezTo>
                  <a:cubicBezTo>
                    <a:pt x="71" y="96"/>
                    <a:pt x="71" y="94"/>
                    <a:pt x="70" y="93"/>
                  </a:cubicBezTo>
                  <a:cubicBezTo>
                    <a:pt x="65" y="88"/>
                    <a:pt x="61" y="81"/>
                    <a:pt x="59" y="73"/>
                  </a:cubicBezTo>
                  <a:cubicBezTo>
                    <a:pt x="59" y="72"/>
                    <a:pt x="58" y="71"/>
                    <a:pt x="57" y="70"/>
                  </a:cubicBezTo>
                  <a:cubicBezTo>
                    <a:pt x="55" y="69"/>
                    <a:pt x="53" y="66"/>
                    <a:pt x="53" y="63"/>
                  </a:cubicBezTo>
                  <a:cubicBezTo>
                    <a:pt x="53" y="61"/>
                    <a:pt x="54" y="59"/>
                    <a:pt x="55" y="58"/>
                  </a:cubicBezTo>
                  <a:cubicBezTo>
                    <a:pt x="56" y="57"/>
                    <a:pt x="56" y="56"/>
                    <a:pt x="56" y="55"/>
                  </a:cubicBezTo>
                  <a:cubicBezTo>
                    <a:pt x="56" y="37"/>
                    <a:pt x="56" y="37"/>
                    <a:pt x="56" y="37"/>
                  </a:cubicBezTo>
                  <a:cubicBezTo>
                    <a:pt x="56" y="19"/>
                    <a:pt x="67" y="9"/>
                    <a:pt x="86" y="9"/>
                  </a:cubicBezTo>
                  <a:cubicBezTo>
                    <a:pt x="106" y="9"/>
                    <a:pt x="116" y="19"/>
                    <a:pt x="116" y="37"/>
                  </a:cubicBezTo>
                  <a:cubicBezTo>
                    <a:pt x="116" y="55"/>
                    <a:pt x="116" y="55"/>
                    <a:pt x="116" y="55"/>
                  </a:cubicBezTo>
                  <a:cubicBezTo>
                    <a:pt x="116" y="56"/>
                    <a:pt x="117" y="57"/>
                    <a:pt x="118" y="58"/>
                  </a:cubicBezTo>
                  <a:cubicBezTo>
                    <a:pt x="118" y="59"/>
                    <a:pt x="119" y="61"/>
                    <a:pt x="119" y="63"/>
                  </a:cubicBezTo>
                  <a:cubicBezTo>
                    <a:pt x="119" y="66"/>
                    <a:pt x="118" y="69"/>
                    <a:pt x="116" y="70"/>
                  </a:cubicBezTo>
                  <a:cubicBezTo>
                    <a:pt x="115" y="71"/>
                    <a:pt x="114" y="72"/>
                    <a:pt x="114" y="73"/>
                  </a:cubicBezTo>
                  <a:cubicBezTo>
                    <a:pt x="112" y="81"/>
                    <a:pt x="108" y="88"/>
                    <a:pt x="103" y="93"/>
                  </a:cubicBezTo>
                  <a:cubicBezTo>
                    <a:pt x="102" y="94"/>
                    <a:pt x="102" y="96"/>
                    <a:pt x="102" y="97"/>
                  </a:cubicBezTo>
                  <a:cubicBezTo>
                    <a:pt x="102" y="105"/>
                    <a:pt x="102" y="105"/>
                    <a:pt x="102" y="105"/>
                  </a:cubicBezTo>
                  <a:cubicBezTo>
                    <a:pt x="102" y="106"/>
                    <a:pt x="102" y="106"/>
                    <a:pt x="102" y="106"/>
                  </a:cubicBezTo>
                  <a:cubicBezTo>
                    <a:pt x="104" y="112"/>
                    <a:pt x="112" y="121"/>
                    <a:pt x="162" y="140"/>
                  </a:cubicBezTo>
                  <a:cubicBezTo>
                    <a:pt x="163" y="140"/>
                    <a:pt x="163" y="141"/>
                    <a:pt x="163" y="141"/>
                  </a:cubicBezTo>
                  <a:lnTo>
                    <a:pt x="163" y="162"/>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3" name="Freeform 372">
              <a:extLst>
                <a:ext uri="{FF2B5EF4-FFF2-40B4-BE49-F238E27FC236}">
                  <a16:creationId xmlns:a16="http://schemas.microsoft.com/office/drawing/2014/main" id="{8F49A64F-2FDF-41EE-B6C5-FB5C7FE1E963}"/>
                </a:ext>
              </a:extLst>
            </p:cNvPr>
            <p:cNvSpPr>
              <a:spLocks/>
            </p:cNvSpPr>
            <p:nvPr/>
          </p:nvSpPr>
          <p:spPr bwMode="auto">
            <a:xfrm>
              <a:off x="7932738" y="1062038"/>
              <a:ext cx="250825" cy="373063"/>
            </a:xfrm>
            <a:custGeom>
              <a:avLst/>
              <a:gdLst>
                <a:gd name="T0" fmla="*/ 102 w 109"/>
                <a:gd name="T1" fmla="*/ 123 h 162"/>
                <a:gd name="T2" fmla="*/ 69 w 109"/>
                <a:gd name="T3" fmla="*/ 115 h 162"/>
                <a:gd name="T4" fmla="*/ 51 w 109"/>
                <a:gd name="T5" fmla="*/ 110 h 162"/>
                <a:gd name="T6" fmla="*/ 51 w 109"/>
                <a:gd name="T7" fmla="*/ 105 h 162"/>
                <a:gd name="T8" fmla="*/ 84 w 109"/>
                <a:gd name="T9" fmla="*/ 96 h 162"/>
                <a:gd name="T10" fmla="*/ 85 w 109"/>
                <a:gd name="T11" fmla="*/ 92 h 162"/>
                <a:gd name="T12" fmla="*/ 83 w 109"/>
                <a:gd name="T13" fmla="*/ 89 h 162"/>
                <a:gd name="T14" fmla="*/ 72 w 109"/>
                <a:gd name="T15" fmla="*/ 47 h 162"/>
                <a:gd name="T16" fmla="*/ 57 w 109"/>
                <a:gd name="T17" fmla="*/ 12 h 162"/>
                <a:gd name="T18" fmla="*/ 43 w 109"/>
                <a:gd name="T19" fmla="*/ 3 h 162"/>
                <a:gd name="T20" fmla="*/ 13 w 109"/>
                <a:gd name="T21" fmla="*/ 4 h 162"/>
                <a:gd name="T22" fmla="*/ 2 w 109"/>
                <a:gd name="T23" fmla="*/ 9 h 162"/>
                <a:gd name="T24" fmla="*/ 2 w 109"/>
                <a:gd name="T25" fmla="*/ 16 h 162"/>
                <a:gd name="T26" fmla="*/ 8 w 109"/>
                <a:gd name="T27" fmla="*/ 17 h 162"/>
                <a:gd name="T28" fmla="*/ 16 w 109"/>
                <a:gd name="T29" fmla="*/ 13 h 162"/>
                <a:gd name="T30" fmla="*/ 40 w 109"/>
                <a:gd name="T31" fmla="*/ 12 h 162"/>
                <a:gd name="T32" fmla="*/ 50 w 109"/>
                <a:gd name="T33" fmla="*/ 19 h 162"/>
                <a:gd name="T34" fmla="*/ 51 w 109"/>
                <a:gd name="T35" fmla="*/ 19 h 162"/>
                <a:gd name="T36" fmla="*/ 62 w 109"/>
                <a:gd name="T37" fmla="*/ 47 h 162"/>
                <a:gd name="T38" fmla="*/ 73 w 109"/>
                <a:gd name="T39" fmla="*/ 91 h 162"/>
                <a:gd name="T40" fmla="*/ 47 w 109"/>
                <a:gd name="T41" fmla="*/ 96 h 162"/>
                <a:gd name="T42" fmla="*/ 42 w 109"/>
                <a:gd name="T43" fmla="*/ 101 h 162"/>
                <a:gd name="T44" fmla="*/ 42 w 109"/>
                <a:gd name="T45" fmla="*/ 112 h 162"/>
                <a:gd name="T46" fmla="*/ 42 w 109"/>
                <a:gd name="T47" fmla="*/ 113 h 162"/>
                <a:gd name="T48" fmla="*/ 67 w 109"/>
                <a:gd name="T49" fmla="*/ 124 h 162"/>
                <a:gd name="T50" fmla="*/ 99 w 109"/>
                <a:gd name="T51" fmla="*/ 132 h 162"/>
                <a:gd name="T52" fmla="*/ 99 w 109"/>
                <a:gd name="T53" fmla="*/ 133 h 162"/>
                <a:gd name="T54" fmla="*/ 99 w 109"/>
                <a:gd name="T55" fmla="*/ 152 h 162"/>
                <a:gd name="T56" fmla="*/ 98 w 109"/>
                <a:gd name="T57" fmla="*/ 153 h 162"/>
                <a:gd name="T58" fmla="*/ 57 w 109"/>
                <a:gd name="T59" fmla="*/ 153 h 162"/>
                <a:gd name="T60" fmla="*/ 53 w 109"/>
                <a:gd name="T61" fmla="*/ 158 h 162"/>
                <a:gd name="T62" fmla="*/ 57 w 109"/>
                <a:gd name="T63" fmla="*/ 162 h 162"/>
                <a:gd name="T64" fmla="*/ 98 w 109"/>
                <a:gd name="T65" fmla="*/ 162 h 162"/>
                <a:gd name="T66" fmla="*/ 109 w 109"/>
                <a:gd name="T67" fmla="*/ 152 h 162"/>
                <a:gd name="T68" fmla="*/ 109 w 109"/>
                <a:gd name="T69" fmla="*/ 133 h 162"/>
                <a:gd name="T70" fmla="*/ 102 w 109"/>
                <a:gd name="T71" fmla="*/ 12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62">
                  <a:moveTo>
                    <a:pt x="102" y="123"/>
                  </a:moveTo>
                  <a:cubicBezTo>
                    <a:pt x="91" y="119"/>
                    <a:pt x="79" y="117"/>
                    <a:pt x="69" y="115"/>
                  </a:cubicBezTo>
                  <a:cubicBezTo>
                    <a:pt x="62" y="114"/>
                    <a:pt x="53" y="112"/>
                    <a:pt x="51" y="110"/>
                  </a:cubicBezTo>
                  <a:cubicBezTo>
                    <a:pt x="51" y="105"/>
                    <a:pt x="51" y="105"/>
                    <a:pt x="51" y="105"/>
                  </a:cubicBezTo>
                  <a:cubicBezTo>
                    <a:pt x="74" y="104"/>
                    <a:pt x="83" y="97"/>
                    <a:pt x="84" y="96"/>
                  </a:cubicBezTo>
                  <a:cubicBezTo>
                    <a:pt x="85" y="95"/>
                    <a:pt x="86" y="94"/>
                    <a:pt x="85" y="92"/>
                  </a:cubicBezTo>
                  <a:cubicBezTo>
                    <a:pt x="85" y="91"/>
                    <a:pt x="84" y="89"/>
                    <a:pt x="83" y="89"/>
                  </a:cubicBezTo>
                  <a:cubicBezTo>
                    <a:pt x="78" y="86"/>
                    <a:pt x="73" y="65"/>
                    <a:pt x="72" y="47"/>
                  </a:cubicBezTo>
                  <a:cubicBezTo>
                    <a:pt x="72" y="34"/>
                    <a:pt x="67" y="21"/>
                    <a:pt x="57" y="12"/>
                  </a:cubicBezTo>
                  <a:cubicBezTo>
                    <a:pt x="54" y="8"/>
                    <a:pt x="49" y="5"/>
                    <a:pt x="43" y="3"/>
                  </a:cubicBezTo>
                  <a:cubicBezTo>
                    <a:pt x="33" y="0"/>
                    <a:pt x="22" y="0"/>
                    <a:pt x="13" y="4"/>
                  </a:cubicBezTo>
                  <a:cubicBezTo>
                    <a:pt x="9" y="5"/>
                    <a:pt x="5" y="7"/>
                    <a:pt x="2" y="9"/>
                  </a:cubicBezTo>
                  <a:cubicBezTo>
                    <a:pt x="0" y="11"/>
                    <a:pt x="0" y="14"/>
                    <a:pt x="2" y="16"/>
                  </a:cubicBezTo>
                  <a:cubicBezTo>
                    <a:pt x="3" y="18"/>
                    <a:pt x="6" y="18"/>
                    <a:pt x="8" y="17"/>
                  </a:cubicBezTo>
                  <a:cubicBezTo>
                    <a:pt x="10" y="15"/>
                    <a:pt x="13" y="14"/>
                    <a:pt x="16" y="13"/>
                  </a:cubicBezTo>
                  <a:cubicBezTo>
                    <a:pt x="24" y="10"/>
                    <a:pt x="31" y="9"/>
                    <a:pt x="40" y="12"/>
                  </a:cubicBezTo>
                  <a:cubicBezTo>
                    <a:pt x="44" y="14"/>
                    <a:pt x="48" y="16"/>
                    <a:pt x="50" y="19"/>
                  </a:cubicBezTo>
                  <a:cubicBezTo>
                    <a:pt x="50" y="19"/>
                    <a:pt x="50" y="19"/>
                    <a:pt x="51" y="19"/>
                  </a:cubicBezTo>
                  <a:cubicBezTo>
                    <a:pt x="58" y="26"/>
                    <a:pt x="62" y="36"/>
                    <a:pt x="62" y="47"/>
                  </a:cubicBezTo>
                  <a:cubicBezTo>
                    <a:pt x="63" y="55"/>
                    <a:pt x="66" y="80"/>
                    <a:pt x="73" y="91"/>
                  </a:cubicBezTo>
                  <a:cubicBezTo>
                    <a:pt x="68" y="93"/>
                    <a:pt x="60" y="96"/>
                    <a:pt x="47" y="96"/>
                  </a:cubicBezTo>
                  <a:cubicBezTo>
                    <a:pt x="44" y="96"/>
                    <a:pt x="42" y="98"/>
                    <a:pt x="42" y="101"/>
                  </a:cubicBezTo>
                  <a:cubicBezTo>
                    <a:pt x="42" y="112"/>
                    <a:pt x="42" y="112"/>
                    <a:pt x="42" y="112"/>
                  </a:cubicBezTo>
                  <a:cubicBezTo>
                    <a:pt x="42" y="112"/>
                    <a:pt x="42" y="113"/>
                    <a:pt x="42" y="113"/>
                  </a:cubicBezTo>
                  <a:cubicBezTo>
                    <a:pt x="44" y="120"/>
                    <a:pt x="53" y="122"/>
                    <a:pt x="67" y="124"/>
                  </a:cubicBezTo>
                  <a:cubicBezTo>
                    <a:pt x="76" y="126"/>
                    <a:pt x="88" y="128"/>
                    <a:pt x="99" y="132"/>
                  </a:cubicBezTo>
                  <a:cubicBezTo>
                    <a:pt x="99" y="132"/>
                    <a:pt x="99" y="133"/>
                    <a:pt x="99" y="133"/>
                  </a:cubicBezTo>
                  <a:cubicBezTo>
                    <a:pt x="99" y="152"/>
                    <a:pt x="99" y="152"/>
                    <a:pt x="99" y="152"/>
                  </a:cubicBezTo>
                  <a:cubicBezTo>
                    <a:pt x="99" y="152"/>
                    <a:pt x="99" y="153"/>
                    <a:pt x="98" y="153"/>
                  </a:cubicBezTo>
                  <a:cubicBezTo>
                    <a:pt x="57" y="153"/>
                    <a:pt x="57" y="153"/>
                    <a:pt x="57" y="153"/>
                  </a:cubicBezTo>
                  <a:cubicBezTo>
                    <a:pt x="55" y="153"/>
                    <a:pt x="53" y="155"/>
                    <a:pt x="53" y="158"/>
                  </a:cubicBezTo>
                  <a:cubicBezTo>
                    <a:pt x="53" y="160"/>
                    <a:pt x="55" y="162"/>
                    <a:pt x="57" y="162"/>
                  </a:cubicBezTo>
                  <a:cubicBezTo>
                    <a:pt x="98" y="162"/>
                    <a:pt x="98" y="162"/>
                    <a:pt x="98" y="162"/>
                  </a:cubicBezTo>
                  <a:cubicBezTo>
                    <a:pt x="104" y="162"/>
                    <a:pt x="109" y="158"/>
                    <a:pt x="109" y="152"/>
                  </a:cubicBezTo>
                  <a:cubicBezTo>
                    <a:pt x="109" y="133"/>
                    <a:pt x="109" y="133"/>
                    <a:pt x="109" y="133"/>
                  </a:cubicBezTo>
                  <a:cubicBezTo>
                    <a:pt x="109" y="129"/>
                    <a:pt x="106" y="125"/>
                    <a:pt x="102" y="12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Tree>
    <p:extLst>
      <p:ext uri="{BB962C8B-B14F-4D97-AF65-F5344CB8AC3E}">
        <p14:creationId xmlns:p14="http://schemas.microsoft.com/office/powerpoint/2010/main" val="978797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9492" y="3151460"/>
            <a:ext cx="5064034"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931212"/>
            <a:ext cx="3822299" cy="2399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t>No Purchase Order and / or Invoices</a:t>
            </a:r>
          </a:p>
        </p:txBody>
      </p:sp>
      <p:sp>
        <p:nvSpPr>
          <p:cNvPr id="7" name="Freeform 11" descr="Role play quote: &quot;We cannot seem to locate your purchase orders in your files for the items in our sample.&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Purchase orders are more like a “nice to have”. Things get busy around here…&quot;">
            <a:extLst>
              <a:ext uri="{FF2B5EF4-FFF2-40B4-BE49-F238E27FC236}">
                <a16:creationId xmlns:a16="http://schemas.microsoft.com/office/drawing/2014/main" id="{593CFA84-7422-4AE5-8634-AFD2B6AF691D}"/>
              </a:ext>
            </a:extLst>
          </p:cNvPr>
          <p:cNvSpPr>
            <a:spLocks noEditPoints="1"/>
          </p:cNvSpPr>
          <p:nvPr/>
        </p:nvSpPr>
        <p:spPr bwMode="auto">
          <a:xfrm flipH="1">
            <a:off x="8394744"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We cannot seem to locate your purchase orders in your files for the items in our sample.</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8854123" y="1079984"/>
            <a:ext cx="2360023" cy="1323439"/>
          </a:xfrm>
          <a:prstGeom prst="rect">
            <a:avLst/>
          </a:prstGeom>
          <a:noFill/>
        </p:spPr>
        <p:txBody>
          <a:bodyPr wrap="square" rtlCol="0">
            <a:spAutoFit/>
          </a:bodyPr>
          <a:lstStyle/>
          <a:p>
            <a:pPr algn="ctr"/>
            <a:r>
              <a:rPr lang="en-US" sz="2000" dirty="0">
                <a:solidFill>
                  <a:schemeClr val="bg1"/>
                </a:solidFill>
                <a:latin typeface="+mj-lt"/>
              </a:rPr>
              <a:t>Purchase orders are more like a “nice to have”. Things get busy around here…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975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725728"/>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901703"/>
            <a:ext cx="4050967"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1. </a:t>
            </a:r>
            <a:br>
              <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chemeClr val="tx1"/>
                </a:solidFill>
                <a:effectLst/>
                <a:uLnTx/>
                <a:uFillTx/>
                <a:latin typeface="+mj-lt"/>
                <a:ea typeface="Chronicle Display Light" charset="0"/>
                <a:cs typeface="Chronicle Display Light" charset="0"/>
              </a:rPr>
              <a:t>No PO and/or Invoices</a:t>
            </a:r>
          </a:p>
        </p:txBody>
      </p:sp>
      <p:sp>
        <p:nvSpPr>
          <p:cNvPr id="24" name="Rectangle 23">
            <a:extLst>
              <a:ext uri="{FF2B5EF4-FFF2-40B4-BE49-F238E27FC236}">
                <a16:creationId xmlns:a16="http://schemas.microsoft.com/office/drawing/2014/main" id="{7835B347-365F-434F-9105-BE078A3F1AB5}"/>
              </a:ext>
            </a:extLst>
          </p:cNvPr>
          <p:cNvSpPr/>
          <p:nvPr/>
        </p:nvSpPr>
        <p:spPr>
          <a:xfrm>
            <a:off x="644596" y="4641573"/>
            <a:ext cx="394943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a:ln>
                  <a:noFill/>
                </a:ln>
                <a:solidFill>
                  <a:schemeClr val="accent6">
                    <a:lumMod val="75000"/>
                  </a:schemeClr>
                </a:solidFill>
                <a:effectLst/>
                <a:uLnTx/>
                <a:uFillTx/>
                <a:latin typeface="Chronicle Display Black"/>
                <a:ea typeface="+mn-ea"/>
                <a:cs typeface="+mn-cs"/>
              </a:rPr>
              <a:t>65% </a:t>
            </a:r>
            <a:r>
              <a:rPr lang="en-US" sz="2000">
                <a:solidFill>
                  <a:srgbClr val="000000"/>
                </a:solidFill>
                <a:latin typeface="Open Sans"/>
              </a:rPr>
              <a:t>of LEAs monitored did count not produce purchase orders or invoices when requested.</a:t>
            </a:r>
            <a:endParaRPr kumimoji="0" lang="en-US" sz="2000" b="1" i="0" u="none" strike="noStrike" kern="1200" cap="none" spc="0" normalizeH="0" baseline="0" noProof="0">
              <a:ln>
                <a:noFill/>
              </a:ln>
              <a:solidFill>
                <a:srgbClr val="86F200"/>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id="{412EDE9F-5C7C-4F2B-BE1C-F243D5DE5F8B}"/>
              </a:ext>
            </a:extLst>
          </p:cNvPr>
          <p:cNvSpPr txBox="1"/>
          <p:nvPr/>
        </p:nvSpPr>
        <p:spPr>
          <a:xfrm>
            <a:off x="644596" y="6354411"/>
            <a:ext cx="1819275" cy="338554"/>
          </a:xfrm>
          <a:prstGeom prst="rect">
            <a:avLst/>
          </a:prstGeom>
          <a:noFill/>
        </p:spPr>
        <p:txBody>
          <a:bodyPr wrap="square" rtlCol="0">
            <a:spAutoFit/>
          </a:bodyPr>
          <a:lstStyle/>
          <a:p>
            <a:r>
              <a:rPr lang="en-US" sz="1600" i="1"/>
              <a:t>As of 4/12/2023</a:t>
            </a:r>
          </a:p>
        </p:txBody>
      </p:sp>
      <p:grpSp>
        <p:nvGrpSpPr>
          <p:cNvPr id="20" name="Group 19" descr="The Regulatory Guidance referencing the No PO and/or Invoices Observation can be found in 2 CFR 200.403(g)">
            <a:extLst>
              <a:ext uri="{FF2B5EF4-FFF2-40B4-BE49-F238E27FC236}">
                <a16:creationId xmlns:a16="http://schemas.microsoft.com/office/drawing/2014/main" id="{C7E83CBC-98F0-49F7-8550-29D0965967F6}"/>
              </a:ext>
            </a:extLst>
          </p:cNvPr>
          <p:cNvGrpSpPr/>
          <p:nvPr/>
        </p:nvGrpSpPr>
        <p:grpSpPr>
          <a:xfrm>
            <a:off x="6594807" y="1183633"/>
            <a:ext cx="4952597" cy="784830"/>
            <a:chOff x="859947" y="4431031"/>
            <a:chExt cx="4952597" cy="784830"/>
          </a:xfrm>
        </p:grpSpPr>
        <p:sp>
          <p:nvSpPr>
            <p:cNvPr id="21" name="TextBox 20">
              <a:extLst>
                <a:ext uri="{FF2B5EF4-FFF2-40B4-BE49-F238E27FC236}">
                  <a16:creationId xmlns:a16="http://schemas.microsoft.com/office/drawing/2014/main" id="{3847DEDD-AEC2-4112-A5CD-39908EB5B19E}"/>
                </a:ext>
              </a:extLst>
            </p:cNvPr>
            <p:cNvSpPr txBox="1">
              <a:spLocks/>
            </p:cNvSpPr>
            <p:nvPr/>
          </p:nvSpPr>
          <p:spPr>
            <a:xfrm>
              <a:off x="1471802" y="4431031"/>
              <a:ext cx="4340742" cy="7848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j-lt"/>
                  <a:ea typeface="+mn-ea"/>
                  <a:cs typeface="+mn-cs"/>
                </a:rPr>
                <a:t>Regulatory Guidance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i="0" u="none" strike="noStrike" kern="1200" cap="none" spc="0" normalizeH="0" baseline="0" noProof="0">
                  <a:ln>
                    <a:noFill/>
                  </a:ln>
                  <a:solidFill>
                    <a:srgbClr val="000000"/>
                  </a:solidFill>
                  <a:effectLst/>
                  <a:uLnTx/>
                  <a:uFillTx/>
                  <a:latin typeface="+mj-lt"/>
                  <a:ea typeface="+mn-ea"/>
                  <a:cs typeface="+mn-cs"/>
                </a:rPr>
                <a:t>2 CFR 200.403(g)</a:t>
              </a:r>
            </a:p>
          </p:txBody>
        </p:sp>
        <p:sp>
          <p:nvSpPr>
            <p:cNvPr id="22" name="Freeform 7">
              <a:extLst>
                <a:ext uri="{FF2B5EF4-FFF2-40B4-BE49-F238E27FC236}">
                  <a16:creationId xmlns:a16="http://schemas.microsoft.com/office/drawing/2014/main" id="{46276EA2-A305-41AD-902E-D2F2DBDD33A3}"/>
                </a:ext>
              </a:extLst>
            </p:cNvPr>
            <p:cNvSpPr>
              <a:spLocks noEditPoints="1"/>
            </p:cNvSpPr>
            <p:nvPr/>
          </p:nvSpPr>
          <p:spPr bwMode="auto">
            <a:xfrm>
              <a:off x="859947" y="4563096"/>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23" name="Graphic 22" descr="Compass with solid fill">
              <a:extLst>
                <a:ext uri="{FF2B5EF4-FFF2-40B4-BE49-F238E27FC236}">
                  <a16:creationId xmlns:a16="http://schemas.microsoft.com/office/drawing/2014/main" id="{8CD318D3-25EC-4A32-99DD-79EFF79B1D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00" y="4638389"/>
              <a:ext cx="370114" cy="370114"/>
            </a:xfrm>
            <a:prstGeom prst="rect">
              <a:avLst/>
            </a:prstGeom>
          </p:spPr>
        </p:pic>
      </p:grpSp>
      <p:grpSp>
        <p:nvGrpSpPr>
          <p:cNvPr id="12" name="Group 11" descr="The Associated Risk with the No PO and/or Invoices Observation: Failure to follow required internal purchasing procedures could result in deobligation or loss of the Subrecipient’s funding.">
            <a:extLst>
              <a:ext uri="{FF2B5EF4-FFF2-40B4-BE49-F238E27FC236}">
                <a16:creationId xmlns:a16="http://schemas.microsoft.com/office/drawing/2014/main" id="{A275329F-ADD2-4903-A5A5-8123D35C0D96}"/>
              </a:ext>
            </a:extLst>
          </p:cNvPr>
          <p:cNvGrpSpPr/>
          <p:nvPr/>
        </p:nvGrpSpPr>
        <p:grpSpPr>
          <a:xfrm>
            <a:off x="6594807" y="2357005"/>
            <a:ext cx="4937760" cy="1708160"/>
            <a:chOff x="6662872" y="2349545"/>
            <a:chExt cx="4952597" cy="1708160"/>
          </a:xfrm>
        </p:grpSpPr>
        <p:sp>
          <p:nvSpPr>
            <p:cNvPr id="13" name="TextBox 12">
              <a:extLst>
                <a:ext uri="{FF2B5EF4-FFF2-40B4-BE49-F238E27FC236}">
                  <a16:creationId xmlns:a16="http://schemas.microsoft.com/office/drawing/2014/main" id="{CE754BC4-3D95-4EC0-BA70-E75ADE984FD7}"/>
                </a:ext>
              </a:extLst>
            </p:cNvPr>
            <p:cNvSpPr txBox="1">
              <a:spLocks/>
            </p:cNvSpPr>
            <p:nvPr/>
          </p:nvSpPr>
          <p:spPr>
            <a:xfrm>
              <a:off x="7274727" y="2349545"/>
              <a:ext cx="4340742" cy="17081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Associated Risk</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Failure to follow required internal purchasing procedures could result in </a:t>
              </a:r>
              <a:r>
                <a:rPr kumimoji="0" lang="en-US" sz="2000" b="0" i="0" u="none" strike="noStrike" kern="1200" cap="none" spc="0" normalizeH="0" baseline="0" noProof="0" dirty="0" err="1">
                  <a:ln>
                    <a:noFill/>
                  </a:ln>
                  <a:solidFill>
                    <a:prstClr val="black"/>
                  </a:solidFill>
                  <a:effectLst/>
                  <a:uLnTx/>
                  <a:uFillTx/>
                  <a:latin typeface="+mj-lt"/>
                  <a:ea typeface="+mn-ea"/>
                  <a:cs typeface="+mn-cs"/>
                </a:rPr>
                <a:t>deobligation</a:t>
              </a:r>
              <a:r>
                <a:rPr kumimoji="0" lang="en-US" sz="2000" b="0" i="0" u="none" strike="noStrike" kern="1200" cap="none" spc="0" normalizeH="0" baseline="0" noProof="0" dirty="0">
                  <a:ln>
                    <a:noFill/>
                  </a:ln>
                  <a:solidFill>
                    <a:prstClr val="black"/>
                  </a:solidFill>
                  <a:effectLst/>
                  <a:uLnTx/>
                  <a:uFillTx/>
                  <a:latin typeface="+mj-lt"/>
                  <a:ea typeface="+mn-ea"/>
                  <a:cs typeface="+mn-cs"/>
                </a:rPr>
                <a:t> or loss of the Subrecipient’s funding.</a:t>
              </a:r>
            </a:p>
          </p:txBody>
        </p:sp>
        <p:sp>
          <p:nvSpPr>
            <p:cNvPr id="14" name="Freeform 7">
              <a:extLst>
                <a:ext uri="{FF2B5EF4-FFF2-40B4-BE49-F238E27FC236}">
                  <a16:creationId xmlns:a16="http://schemas.microsoft.com/office/drawing/2014/main" id="{8E7993FF-8612-4573-9DDC-CB74B9B5AF2F}"/>
                </a:ext>
              </a:extLst>
            </p:cNvPr>
            <p:cNvSpPr>
              <a:spLocks noEditPoints="1"/>
            </p:cNvSpPr>
            <p:nvPr/>
          </p:nvSpPr>
          <p:spPr bwMode="auto">
            <a:xfrm>
              <a:off x="6662872" y="2450832"/>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5" name="Graphic 14" descr="Radioactive with solid fill">
              <a:extLst>
                <a:ext uri="{FF2B5EF4-FFF2-40B4-BE49-F238E27FC236}">
                  <a16:creationId xmlns:a16="http://schemas.microsoft.com/office/drawing/2014/main" id="{98408C33-5EB4-4333-A314-55D66222B6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633" y="2544989"/>
              <a:ext cx="365768" cy="365768"/>
            </a:xfrm>
            <a:prstGeom prst="rect">
              <a:avLst/>
            </a:prstGeom>
          </p:spPr>
        </p:pic>
      </p:grpSp>
      <p:grpSp>
        <p:nvGrpSpPr>
          <p:cNvPr id="16" name="Group 15" descr="The Leading Practice for the No PO and/or Invoices Observation: The Subrecipient must adequately document all costs claimed against the Federal award.">
            <a:extLst>
              <a:ext uri="{FF2B5EF4-FFF2-40B4-BE49-F238E27FC236}">
                <a16:creationId xmlns:a16="http://schemas.microsoft.com/office/drawing/2014/main" id="{491BDE72-4EA8-45B1-A4C4-E994D6D101F6}"/>
              </a:ext>
            </a:extLst>
          </p:cNvPr>
          <p:cNvGrpSpPr/>
          <p:nvPr/>
        </p:nvGrpSpPr>
        <p:grpSpPr>
          <a:xfrm>
            <a:off x="6594807" y="4273984"/>
            <a:ext cx="4952597" cy="1400383"/>
            <a:chOff x="6662872" y="3392729"/>
            <a:chExt cx="4952597" cy="1400383"/>
          </a:xfrm>
        </p:grpSpPr>
        <p:sp>
          <p:nvSpPr>
            <p:cNvPr id="17" name="TextBox 16">
              <a:extLst>
                <a:ext uri="{FF2B5EF4-FFF2-40B4-BE49-F238E27FC236}">
                  <a16:creationId xmlns:a16="http://schemas.microsoft.com/office/drawing/2014/main" id="{3EE26BD3-29D0-4D6C-88EA-636F4B31640B}"/>
                </a:ext>
              </a:extLst>
            </p:cNvPr>
            <p:cNvSpPr txBox="1">
              <a:spLocks/>
            </p:cNvSpPr>
            <p:nvPr/>
          </p:nvSpPr>
          <p:spPr>
            <a:xfrm>
              <a:off x="7274727" y="3392729"/>
              <a:ext cx="4340742"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mj-lt"/>
                  <a:ea typeface="+mn-ea"/>
                  <a:cs typeface="+mn-cs"/>
                </a:rPr>
                <a:t>Leading Practice</a:t>
              </a:r>
            </a:p>
            <a:p>
              <a:pPr marL="0" marR="0" lvl="0" indent="0" algn="l" defTabSz="1219170" rtl="0" eaLnBrk="1" fontAlgn="auto" latinLnBrk="0" hangingPunct="1">
                <a:lnSpc>
                  <a:spcPct val="100000"/>
                </a:lnSpc>
                <a:spcBef>
                  <a:spcPts val="600"/>
                </a:spcBef>
                <a:spcAft>
                  <a:spcPts val="30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The Subrecipient must adequately document all costs claimed against the Federal award.</a:t>
              </a:r>
            </a:p>
          </p:txBody>
        </p:sp>
        <p:sp>
          <p:nvSpPr>
            <p:cNvPr id="18" name="Freeform 7">
              <a:extLst>
                <a:ext uri="{FF2B5EF4-FFF2-40B4-BE49-F238E27FC236}">
                  <a16:creationId xmlns:a16="http://schemas.microsoft.com/office/drawing/2014/main" id="{B34AFFB5-10A7-4AB0-9096-0F48B9A3ADDA}"/>
                </a:ext>
              </a:extLst>
            </p:cNvPr>
            <p:cNvSpPr>
              <a:spLocks noEditPoints="1"/>
            </p:cNvSpPr>
            <p:nvPr/>
          </p:nvSpPr>
          <p:spPr bwMode="auto">
            <a:xfrm>
              <a:off x="6662872" y="3524794"/>
              <a:ext cx="522288" cy="520700"/>
            </a:xfrm>
            <a:custGeom>
              <a:avLst/>
              <a:gdLst>
                <a:gd name="T0" fmla="*/ 313 w 658"/>
                <a:gd name="T1" fmla="*/ 657 h 657"/>
                <a:gd name="T2" fmla="*/ 263 w 658"/>
                <a:gd name="T3" fmla="*/ 650 h 657"/>
                <a:gd name="T4" fmla="*/ 202 w 658"/>
                <a:gd name="T5" fmla="*/ 631 h 657"/>
                <a:gd name="T6" fmla="*/ 121 w 658"/>
                <a:gd name="T7" fmla="*/ 582 h 657"/>
                <a:gd name="T8" fmla="*/ 57 w 658"/>
                <a:gd name="T9" fmla="*/ 512 h 657"/>
                <a:gd name="T10" fmla="*/ 15 w 658"/>
                <a:gd name="T11" fmla="*/ 426 h 657"/>
                <a:gd name="T12" fmla="*/ 4 w 658"/>
                <a:gd name="T13" fmla="*/ 379 h 657"/>
                <a:gd name="T14" fmla="*/ 0 w 658"/>
                <a:gd name="T15" fmla="*/ 329 h 657"/>
                <a:gd name="T16" fmla="*/ 3 w 658"/>
                <a:gd name="T17" fmla="*/ 295 h 657"/>
                <a:gd name="T18" fmla="*/ 11 w 658"/>
                <a:gd name="T19" fmla="*/ 246 h 657"/>
                <a:gd name="T20" fmla="*/ 40 w 658"/>
                <a:gd name="T21" fmla="*/ 172 h 657"/>
                <a:gd name="T22" fmla="*/ 97 w 658"/>
                <a:gd name="T23" fmla="*/ 97 h 657"/>
                <a:gd name="T24" fmla="*/ 173 w 658"/>
                <a:gd name="T25" fmla="*/ 39 h 657"/>
                <a:gd name="T26" fmla="*/ 247 w 658"/>
                <a:gd name="T27" fmla="*/ 9 h 657"/>
                <a:gd name="T28" fmla="*/ 296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3 w 658"/>
                <a:gd name="T41" fmla="*/ 200 h 657"/>
                <a:gd name="T42" fmla="*/ 652 w 658"/>
                <a:gd name="T43" fmla="*/ 262 h 657"/>
                <a:gd name="T44" fmla="*/ 658 w 658"/>
                <a:gd name="T45" fmla="*/ 312 h 657"/>
                <a:gd name="T46" fmla="*/ 658 w 658"/>
                <a:gd name="T47" fmla="*/ 345 h 657"/>
                <a:gd name="T48" fmla="*/ 652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7 w 658"/>
                <a:gd name="T67" fmla="*/ 87 h 657"/>
                <a:gd name="T68" fmla="*/ 105 w 658"/>
                <a:gd name="T69" fmla="*/ 144 h 657"/>
                <a:gd name="T70" fmla="*/ 62 w 658"/>
                <a:gd name="T71" fmla="*/ 215 h 657"/>
                <a:gd name="T72" fmla="*/ 40 w 658"/>
                <a:gd name="T73" fmla="*/ 298 h 657"/>
                <a:gd name="T74" fmla="*/ 40 w 658"/>
                <a:gd name="T75" fmla="*/ 359 h 657"/>
                <a:gd name="T76" fmla="*/ 62 w 658"/>
                <a:gd name="T77" fmla="*/ 442 h 657"/>
                <a:gd name="T78" fmla="*/ 105 w 658"/>
                <a:gd name="T79" fmla="*/ 513 h 657"/>
                <a:gd name="T80" fmla="*/ 167 w 658"/>
                <a:gd name="T81" fmla="*/ 570 h 657"/>
                <a:gd name="T82" fmla="*/ 243 w 658"/>
                <a:gd name="T83" fmla="*/ 607 h 657"/>
                <a:gd name="T84" fmla="*/ 329 w 658"/>
                <a:gd name="T85" fmla="*/ 619 h 657"/>
                <a:gd name="T86" fmla="*/ 388 w 658"/>
                <a:gd name="T87" fmla="*/ 614 h 657"/>
                <a:gd name="T88" fmla="*/ 468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5 h 657"/>
                <a:gd name="T102" fmla="*/ 515 w 658"/>
                <a:gd name="T103" fmla="*/ 103 h 657"/>
                <a:gd name="T104" fmla="*/ 443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6" y="655"/>
                  </a:lnTo>
                  <a:lnTo>
                    <a:pt x="280" y="653"/>
                  </a:lnTo>
                  <a:lnTo>
                    <a:pt x="263" y="650"/>
                  </a:lnTo>
                  <a:lnTo>
                    <a:pt x="247" y="647"/>
                  </a:lnTo>
                  <a:lnTo>
                    <a:pt x="233" y="642"/>
                  </a:lnTo>
                  <a:lnTo>
                    <a:pt x="202" y="631"/>
                  </a:lnTo>
                  <a:lnTo>
                    <a:pt x="173" y="618"/>
                  </a:lnTo>
                  <a:lnTo>
                    <a:pt x="145" y="600"/>
                  </a:lnTo>
                  <a:lnTo>
                    <a:pt x="121" y="582"/>
                  </a:lnTo>
                  <a:lnTo>
                    <a:pt x="97" y="561"/>
                  </a:lnTo>
                  <a:lnTo>
                    <a:pt x="75" y="537"/>
                  </a:lnTo>
                  <a:lnTo>
                    <a:pt x="57" y="512"/>
                  </a:lnTo>
                  <a:lnTo>
                    <a:pt x="40" y="485"/>
                  </a:lnTo>
                  <a:lnTo>
                    <a:pt x="27" y="457"/>
                  </a:lnTo>
                  <a:lnTo>
                    <a:pt x="15" y="426"/>
                  </a:lnTo>
                  <a:lnTo>
                    <a:pt x="11" y="411"/>
                  </a:lnTo>
                  <a:lnTo>
                    <a:pt x="7" y="395"/>
                  </a:lnTo>
                  <a:lnTo>
                    <a:pt x="4" y="379"/>
                  </a:lnTo>
                  <a:lnTo>
                    <a:pt x="3" y="363"/>
                  </a:lnTo>
                  <a:lnTo>
                    <a:pt x="1" y="345"/>
                  </a:lnTo>
                  <a:lnTo>
                    <a:pt x="0" y="329"/>
                  </a:lnTo>
                  <a:lnTo>
                    <a:pt x="0" y="329"/>
                  </a:lnTo>
                  <a:lnTo>
                    <a:pt x="1" y="312"/>
                  </a:lnTo>
                  <a:lnTo>
                    <a:pt x="3" y="295"/>
                  </a:lnTo>
                  <a:lnTo>
                    <a:pt x="4" y="278"/>
                  </a:lnTo>
                  <a:lnTo>
                    <a:pt x="7" y="262"/>
                  </a:lnTo>
                  <a:lnTo>
                    <a:pt x="11" y="246"/>
                  </a:lnTo>
                  <a:lnTo>
                    <a:pt x="15" y="231"/>
                  </a:lnTo>
                  <a:lnTo>
                    <a:pt x="27" y="200"/>
                  </a:lnTo>
                  <a:lnTo>
                    <a:pt x="40" y="172"/>
                  </a:lnTo>
                  <a:lnTo>
                    <a:pt x="57" y="145"/>
                  </a:lnTo>
                  <a:lnTo>
                    <a:pt x="75" y="120"/>
                  </a:lnTo>
                  <a:lnTo>
                    <a:pt x="97" y="97"/>
                  </a:lnTo>
                  <a:lnTo>
                    <a:pt x="121" y="75"/>
                  </a:lnTo>
                  <a:lnTo>
                    <a:pt x="145" y="56"/>
                  </a:lnTo>
                  <a:lnTo>
                    <a:pt x="173" y="39"/>
                  </a:lnTo>
                  <a:lnTo>
                    <a:pt x="202" y="26"/>
                  </a:lnTo>
                  <a:lnTo>
                    <a:pt x="233" y="15"/>
                  </a:lnTo>
                  <a:lnTo>
                    <a:pt x="247" y="9"/>
                  </a:lnTo>
                  <a:lnTo>
                    <a:pt x="263" y="7"/>
                  </a:lnTo>
                  <a:lnTo>
                    <a:pt x="280" y="4"/>
                  </a:lnTo>
                  <a:lnTo>
                    <a:pt x="296" y="1"/>
                  </a:lnTo>
                  <a:lnTo>
                    <a:pt x="313" y="0"/>
                  </a:lnTo>
                  <a:lnTo>
                    <a:pt x="329" y="0"/>
                  </a:lnTo>
                  <a:lnTo>
                    <a:pt x="329" y="0"/>
                  </a:lnTo>
                  <a:lnTo>
                    <a:pt x="347" y="0"/>
                  </a:lnTo>
                  <a:lnTo>
                    <a:pt x="363" y="1"/>
                  </a:lnTo>
                  <a:lnTo>
                    <a:pt x="379" y="4"/>
                  </a:lnTo>
                  <a:lnTo>
                    <a:pt x="396" y="7"/>
                  </a:lnTo>
                  <a:lnTo>
                    <a:pt x="411" y="9"/>
                  </a:lnTo>
                  <a:lnTo>
                    <a:pt x="427" y="15"/>
                  </a:lnTo>
                  <a:lnTo>
                    <a:pt x="457" y="26"/>
                  </a:lnTo>
                  <a:lnTo>
                    <a:pt x="486" y="39"/>
                  </a:lnTo>
                  <a:lnTo>
                    <a:pt x="513" y="56"/>
                  </a:lnTo>
                  <a:lnTo>
                    <a:pt x="539" y="75"/>
                  </a:lnTo>
                  <a:lnTo>
                    <a:pt x="562" y="97"/>
                  </a:lnTo>
                  <a:lnTo>
                    <a:pt x="583" y="120"/>
                  </a:lnTo>
                  <a:lnTo>
                    <a:pt x="602" y="145"/>
                  </a:lnTo>
                  <a:lnTo>
                    <a:pt x="618" y="172"/>
                  </a:lnTo>
                  <a:lnTo>
                    <a:pt x="633" y="200"/>
                  </a:lnTo>
                  <a:lnTo>
                    <a:pt x="644" y="231"/>
                  </a:lnTo>
                  <a:lnTo>
                    <a:pt x="648" y="246"/>
                  </a:lnTo>
                  <a:lnTo>
                    <a:pt x="652" y="262"/>
                  </a:lnTo>
                  <a:lnTo>
                    <a:pt x="654" y="278"/>
                  </a:lnTo>
                  <a:lnTo>
                    <a:pt x="657" y="295"/>
                  </a:lnTo>
                  <a:lnTo>
                    <a:pt x="658" y="312"/>
                  </a:lnTo>
                  <a:lnTo>
                    <a:pt x="658" y="329"/>
                  </a:lnTo>
                  <a:lnTo>
                    <a:pt x="658" y="329"/>
                  </a:lnTo>
                  <a:lnTo>
                    <a:pt x="658" y="345"/>
                  </a:lnTo>
                  <a:lnTo>
                    <a:pt x="657" y="363"/>
                  </a:lnTo>
                  <a:lnTo>
                    <a:pt x="654" y="379"/>
                  </a:lnTo>
                  <a:lnTo>
                    <a:pt x="652" y="395"/>
                  </a:lnTo>
                  <a:lnTo>
                    <a:pt x="648" y="411"/>
                  </a:lnTo>
                  <a:lnTo>
                    <a:pt x="644" y="426"/>
                  </a:lnTo>
                  <a:lnTo>
                    <a:pt x="633" y="457"/>
                  </a:lnTo>
                  <a:lnTo>
                    <a:pt x="618" y="485"/>
                  </a:lnTo>
                  <a:lnTo>
                    <a:pt x="602" y="512"/>
                  </a:lnTo>
                  <a:lnTo>
                    <a:pt x="583" y="537"/>
                  </a:lnTo>
                  <a:lnTo>
                    <a:pt x="562" y="561"/>
                  </a:lnTo>
                  <a:lnTo>
                    <a:pt x="539" y="582"/>
                  </a:lnTo>
                  <a:lnTo>
                    <a:pt x="513" y="600"/>
                  </a:lnTo>
                  <a:lnTo>
                    <a:pt x="486" y="618"/>
                  </a:lnTo>
                  <a:lnTo>
                    <a:pt x="457" y="631"/>
                  </a:lnTo>
                  <a:lnTo>
                    <a:pt x="427" y="642"/>
                  </a:lnTo>
                  <a:lnTo>
                    <a:pt x="411" y="647"/>
                  </a:lnTo>
                  <a:lnTo>
                    <a:pt x="396" y="650"/>
                  </a:lnTo>
                  <a:lnTo>
                    <a:pt x="379" y="653"/>
                  </a:lnTo>
                  <a:lnTo>
                    <a:pt x="363" y="655"/>
                  </a:lnTo>
                  <a:lnTo>
                    <a:pt x="347" y="657"/>
                  </a:lnTo>
                  <a:lnTo>
                    <a:pt x="329" y="657"/>
                  </a:lnTo>
                  <a:lnTo>
                    <a:pt x="329" y="657"/>
                  </a:lnTo>
                  <a:close/>
                  <a:moveTo>
                    <a:pt x="329" y="38"/>
                  </a:moveTo>
                  <a:lnTo>
                    <a:pt x="329" y="38"/>
                  </a:lnTo>
                  <a:lnTo>
                    <a:pt x="300" y="39"/>
                  </a:lnTo>
                  <a:lnTo>
                    <a:pt x="271" y="43"/>
                  </a:lnTo>
                  <a:lnTo>
                    <a:pt x="243" y="51"/>
                  </a:lnTo>
                  <a:lnTo>
                    <a:pt x="216" y="60"/>
                  </a:lnTo>
                  <a:lnTo>
                    <a:pt x="191" y="73"/>
                  </a:lnTo>
                  <a:lnTo>
                    <a:pt x="167" y="87"/>
                  </a:lnTo>
                  <a:lnTo>
                    <a:pt x="144" y="103"/>
                  </a:lnTo>
                  <a:lnTo>
                    <a:pt x="124" y="122"/>
                  </a:lnTo>
                  <a:lnTo>
                    <a:pt x="105" y="144"/>
                  </a:lnTo>
                  <a:lnTo>
                    <a:pt x="89" y="165"/>
                  </a:lnTo>
                  <a:lnTo>
                    <a:pt x="74" y="189"/>
                  </a:lnTo>
                  <a:lnTo>
                    <a:pt x="62" y="215"/>
                  </a:lnTo>
                  <a:lnTo>
                    <a:pt x="51" y="242"/>
                  </a:lnTo>
                  <a:lnTo>
                    <a:pt x="44" y="270"/>
                  </a:lnTo>
                  <a:lnTo>
                    <a:pt x="40" y="298"/>
                  </a:lnTo>
                  <a:lnTo>
                    <a:pt x="38" y="329"/>
                  </a:lnTo>
                  <a:lnTo>
                    <a:pt x="38" y="329"/>
                  </a:lnTo>
                  <a:lnTo>
                    <a:pt x="40" y="359"/>
                  </a:lnTo>
                  <a:lnTo>
                    <a:pt x="44" y="387"/>
                  </a:lnTo>
                  <a:lnTo>
                    <a:pt x="51" y="415"/>
                  </a:lnTo>
                  <a:lnTo>
                    <a:pt x="62" y="442"/>
                  </a:lnTo>
                  <a:lnTo>
                    <a:pt x="74" y="467"/>
                  </a:lnTo>
                  <a:lnTo>
                    <a:pt x="89" y="492"/>
                  </a:lnTo>
                  <a:lnTo>
                    <a:pt x="105" y="513"/>
                  </a:lnTo>
                  <a:lnTo>
                    <a:pt x="124" y="535"/>
                  </a:lnTo>
                  <a:lnTo>
                    <a:pt x="144" y="553"/>
                  </a:lnTo>
                  <a:lnTo>
                    <a:pt x="167" y="570"/>
                  </a:lnTo>
                  <a:lnTo>
                    <a:pt x="191" y="584"/>
                  </a:lnTo>
                  <a:lnTo>
                    <a:pt x="216" y="596"/>
                  </a:lnTo>
                  <a:lnTo>
                    <a:pt x="243" y="607"/>
                  </a:lnTo>
                  <a:lnTo>
                    <a:pt x="271" y="614"/>
                  </a:lnTo>
                  <a:lnTo>
                    <a:pt x="300" y="618"/>
                  </a:lnTo>
                  <a:lnTo>
                    <a:pt x="329" y="619"/>
                  </a:lnTo>
                  <a:lnTo>
                    <a:pt x="329" y="619"/>
                  </a:lnTo>
                  <a:lnTo>
                    <a:pt x="359" y="618"/>
                  </a:lnTo>
                  <a:lnTo>
                    <a:pt x="388" y="614"/>
                  </a:lnTo>
                  <a:lnTo>
                    <a:pt x="417" y="607"/>
                  </a:lnTo>
                  <a:lnTo>
                    <a:pt x="443" y="596"/>
                  </a:lnTo>
                  <a:lnTo>
                    <a:pt x="468" y="584"/>
                  </a:lnTo>
                  <a:lnTo>
                    <a:pt x="492" y="570"/>
                  </a:lnTo>
                  <a:lnTo>
                    <a:pt x="515" y="553"/>
                  </a:lnTo>
                  <a:lnTo>
                    <a:pt x="535" y="535"/>
                  </a:lnTo>
                  <a:lnTo>
                    <a:pt x="554" y="513"/>
                  </a:lnTo>
                  <a:lnTo>
                    <a:pt x="571" y="492"/>
                  </a:lnTo>
                  <a:lnTo>
                    <a:pt x="586" y="467"/>
                  </a:lnTo>
                  <a:lnTo>
                    <a:pt x="598" y="442"/>
                  </a:lnTo>
                  <a:lnTo>
                    <a:pt x="607" y="415"/>
                  </a:lnTo>
                  <a:lnTo>
                    <a:pt x="615" y="387"/>
                  </a:lnTo>
                  <a:lnTo>
                    <a:pt x="619" y="359"/>
                  </a:lnTo>
                  <a:lnTo>
                    <a:pt x="621" y="329"/>
                  </a:lnTo>
                  <a:lnTo>
                    <a:pt x="621" y="329"/>
                  </a:lnTo>
                  <a:lnTo>
                    <a:pt x="619" y="298"/>
                  </a:lnTo>
                  <a:lnTo>
                    <a:pt x="615" y="270"/>
                  </a:lnTo>
                  <a:lnTo>
                    <a:pt x="607" y="242"/>
                  </a:lnTo>
                  <a:lnTo>
                    <a:pt x="598" y="215"/>
                  </a:lnTo>
                  <a:lnTo>
                    <a:pt x="586" y="189"/>
                  </a:lnTo>
                  <a:lnTo>
                    <a:pt x="571" y="165"/>
                  </a:lnTo>
                  <a:lnTo>
                    <a:pt x="554" y="144"/>
                  </a:lnTo>
                  <a:lnTo>
                    <a:pt x="535" y="122"/>
                  </a:lnTo>
                  <a:lnTo>
                    <a:pt x="515" y="103"/>
                  </a:lnTo>
                  <a:lnTo>
                    <a:pt x="492" y="87"/>
                  </a:lnTo>
                  <a:lnTo>
                    <a:pt x="468" y="73"/>
                  </a:lnTo>
                  <a:lnTo>
                    <a:pt x="443" y="60"/>
                  </a:lnTo>
                  <a:lnTo>
                    <a:pt x="417" y="51"/>
                  </a:lnTo>
                  <a:lnTo>
                    <a:pt x="388" y="43"/>
                  </a:lnTo>
                  <a:lnTo>
                    <a:pt x="359" y="39"/>
                  </a:lnTo>
                  <a:lnTo>
                    <a:pt x="329" y="38"/>
                  </a:lnTo>
                  <a:lnTo>
                    <a:pt x="329"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5C5C"/>
                </a:solidFill>
                <a:effectLst/>
                <a:uLnTx/>
                <a:uFillTx/>
                <a:ea typeface="+mn-ea"/>
                <a:cs typeface="+mn-cs"/>
              </a:endParaRPr>
            </a:p>
          </p:txBody>
        </p:sp>
        <p:pic>
          <p:nvPicPr>
            <p:cNvPr id="19" name="Graphic 18" descr="Checkbox Checked with solid fill">
              <a:extLst>
                <a:ext uri="{FF2B5EF4-FFF2-40B4-BE49-F238E27FC236}">
                  <a16:creationId xmlns:a16="http://schemas.microsoft.com/office/drawing/2014/main" id="{B2DA380C-3EBB-4687-9B3B-1244711E017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05611" y="3568238"/>
              <a:ext cx="433811" cy="433811"/>
            </a:xfrm>
            <a:prstGeom prst="rect">
              <a:avLst/>
            </a:prstGeom>
          </p:spPr>
        </p:pic>
      </p:grpSp>
    </p:spTree>
    <p:extLst>
      <p:ext uri="{BB962C8B-B14F-4D97-AF65-F5344CB8AC3E}">
        <p14:creationId xmlns:p14="http://schemas.microsoft.com/office/powerpoint/2010/main" val="4768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B57B19-D735-4167-B73E-BF6A8E00051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10563" y="3151460"/>
            <a:ext cx="5061891" cy="3374594"/>
          </a:xfrm>
          <a:prstGeom prst="rect">
            <a:avLst/>
          </a:prstGeom>
        </p:spPr>
      </p:pic>
      <p:sp>
        <p:nvSpPr>
          <p:cNvPr id="11" name="Title 10">
            <a:extLst>
              <a:ext uri="{FF2B5EF4-FFF2-40B4-BE49-F238E27FC236}">
                <a16:creationId xmlns:a16="http://schemas.microsoft.com/office/drawing/2014/main" id="{869CC08F-8C73-4456-B0AE-DF29A46F2AA9}"/>
              </a:ext>
            </a:extLst>
          </p:cNvPr>
          <p:cNvSpPr txBox="1">
            <a:spLocks noGrp="1"/>
          </p:cNvSpPr>
          <p:nvPr>
            <p:ph type="title" idx="4294967295"/>
          </p:nvPr>
        </p:nvSpPr>
        <p:spPr>
          <a:xfrm>
            <a:off x="390404" y="1506755"/>
            <a:ext cx="3822299" cy="1824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Chronicle Display Light" charset="0"/>
                <a:cs typeface="Chronicle Display Light" charset="0"/>
              </a:rPr>
              <a:t>Let’s have a knowledge check!</a:t>
            </a:r>
            <a:endParaRPr kumimoji="0" lang="en-US" sz="4400" b="1" i="0" u="none" strike="noStrike" kern="1200" cap="none" spc="0" normalizeH="0" baseline="0" noProof="0" dirty="0">
              <a:ln>
                <a:noFill/>
              </a:ln>
              <a:solidFill>
                <a:schemeClr val="bg1"/>
              </a:solidFill>
              <a:effectLst/>
              <a:uLnTx/>
              <a:uFillTx/>
              <a:latin typeface="+mj-lt"/>
              <a:ea typeface="Chronicle Display Light" charset="0"/>
              <a:cs typeface="Chronicle Display Light" charset="0"/>
            </a:endParaRPr>
          </a:p>
        </p:txBody>
      </p:sp>
      <p:sp>
        <p:nvSpPr>
          <p:cNvPr id="7" name="Freeform 11" descr="Role play quote: &quot;It feels like we covered a lot. Hard to believe that Federal grants come with so many requirements!&quot;">
            <a:extLst>
              <a:ext uri="{FF2B5EF4-FFF2-40B4-BE49-F238E27FC236}">
                <a16:creationId xmlns:a16="http://schemas.microsoft.com/office/drawing/2014/main" id="{94941A76-586E-4416-A91C-55382C85EFD1}"/>
              </a:ext>
            </a:extLst>
          </p:cNvPr>
          <p:cNvSpPr>
            <a:spLocks noEditPoints="1"/>
          </p:cNvSpPr>
          <p:nvPr/>
        </p:nvSpPr>
        <p:spPr bwMode="auto">
          <a:xfrm flipH="1">
            <a:off x="4480595" y="331946"/>
            <a:ext cx="4092444" cy="335968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6" name="Freeform 11" descr="Role play quote: &quot;So many requirements…let’s see how much we know so we can stay in compliance!&quot;">
            <a:extLst>
              <a:ext uri="{FF2B5EF4-FFF2-40B4-BE49-F238E27FC236}">
                <a16:creationId xmlns:a16="http://schemas.microsoft.com/office/drawing/2014/main" id="{593CFA84-7422-4AE5-8634-AFD2B6AF691D}"/>
              </a:ext>
            </a:extLst>
          </p:cNvPr>
          <p:cNvSpPr>
            <a:spLocks noEditPoints="1"/>
          </p:cNvSpPr>
          <p:nvPr/>
        </p:nvSpPr>
        <p:spPr bwMode="auto">
          <a:xfrm>
            <a:off x="8690611" y="698643"/>
            <a:ext cx="3278782" cy="2730357"/>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chemeClr val="bg1"/>
          </a:solidFill>
          <a:ln w="76200">
            <a:solidFill>
              <a:schemeClr val="tx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8" name="TextBox 7">
            <a:extLst>
              <a:ext uri="{FF2B5EF4-FFF2-40B4-BE49-F238E27FC236}">
                <a16:creationId xmlns:a16="http://schemas.microsoft.com/office/drawing/2014/main" id="{748528E6-6219-4B40-887A-EF26E1F8FD90}"/>
              </a:ext>
              <a:ext uri="{C183D7F6-B498-43B3-948B-1728B52AA6E4}">
                <adec:decorative xmlns:adec="http://schemas.microsoft.com/office/drawing/2017/decorative" val="1"/>
              </a:ext>
            </a:extLst>
          </p:cNvPr>
          <p:cNvSpPr txBox="1"/>
          <p:nvPr/>
        </p:nvSpPr>
        <p:spPr>
          <a:xfrm>
            <a:off x="5007269" y="931212"/>
            <a:ext cx="3039096" cy="1323439"/>
          </a:xfrm>
          <a:prstGeom prst="rect">
            <a:avLst/>
          </a:prstGeom>
          <a:noFill/>
        </p:spPr>
        <p:txBody>
          <a:bodyPr wrap="square" rtlCol="0">
            <a:spAutoFit/>
          </a:bodyPr>
          <a:lstStyle/>
          <a:p>
            <a:pPr algn="ctr"/>
            <a:r>
              <a:rPr lang="en-US" sz="2000" dirty="0">
                <a:solidFill>
                  <a:schemeClr val="bg1"/>
                </a:solidFill>
                <a:latin typeface="+mj-lt"/>
              </a:rPr>
              <a:t>It feels like we covered a lot. Hard to believe that Federal grants come with so many requirements!</a:t>
            </a:r>
          </a:p>
        </p:txBody>
      </p:sp>
      <p:sp>
        <p:nvSpPr>
          <p:cNvPr id="10" name="TextBox 9">
            <a:extLst>
              <a:ext uri="{FF2B5EF4-FFF2-40B4-BE49-F238E27FC236}">
                <a16:creationId xmlns:a16="http://schemas.microsoft.com/office/drawing/2014/main" id="{320CD1EF-0AC5-43F4-AEA9-3693DCE9108E}"/>
              </a:ext>
              <a:ext uri="{C183D7F6-B498-43B3-948B-1728B52AA6E4}">
                <adec:decorative xmlns:adec="http://schemas.microsoft.com/office/drawing/2017/decorative" val="1"/>
              </a:ext>
            </a:extLst>
          </p:cNvPr>
          <p:cNvSpPr txBox="1"/>
          <p:nvPr/>
        </p:nvSpPr>
        <p:spPr>
          <a:xfrm>
            <a:off x="9149990" y="926095"/>
            <a:ext cx="2360023" cy="1631216"/>
          </a:xfrm>
          <a:prstGeom prst="rect">
            <a:avLst/>
          </a:prstGeom>
          <a:noFill/>
        </p:spPr>
        <p:txBody>
          <a:bodyPr wrap="square" rtlCol="0">
            <a:spAutoFit/>
          </a:bodyPr>
          <a:lstStyle/>
          <a:p>
            <a:pPr algn="ctr"/>
            <a:r>
              <a:rPr lang="en-US" sz="2000" dirty="0">
                <a:solidFill>
                  <a:schemeClr val="bg1"/>
                </a:solidFill>
                <a:latin typeface="+mj-lt"/>
              </a:rPr>
              <a:t>So many requirements…let’s see how much we know so we can stay in compliance!</a:t>
            </a:r>
          </a:p>
        </p:txBody>
      </p:sp>
      <p:cxnSp>
        <p:nvCxnSpPr>
          <p:cNvPr id="9" name="Straight Connector 8">
            <a:extLst>
              <a:ext uri="{FF2B5EF4-FFF2-40B4-BE49-F238E27FC236}">
                <a16:creationId xmlns:a16="http://schemas.microsoft.com/office/drawing/2014/main" id="{2DA0B41F-C523-45D3-9BF7-88FFA0B0FD3D}"/>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40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59A8D-1A91-44B9-A6A2-54DA5228D92F}"/>
              </a:ext>
            </a:extLst>
          </p:cNvPr>
          <p:cNvSpPr txBox="1">
            <a:spLocks noGrp="1"/>
          </p:cNvSpPr>
          <p:nvPr>
            <p:ph type="title" idx="4294967295"/>
          </p:nvPr>
        </p:nvSpPr>
        <p:spPr>
          <a:xfrm>
            <a:off x="3389916" y="383819"/>
            <a:ext cx="621351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Top 10 ESSER Observations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6" name="Chart 25" descr="Top 10 ESSER Observations Chart indicating the Percentage of LEA's that have received each specific Observation.">
            <a:extLst>
              <a:ext uri="{FF2B5EF4-FFF2-40B4-BE49-F238E27FC236}">
                <a16:creationId xmlns:a16="http://schemas.microsoft.com/office/drawing/2014/main" id="{778E5163-C2F5-4191-8DCB-4188EC195520}"/>
              </a:ext>
            </a:extLst>
          </p:cNvPr>
          <p:cNvGraphicFramePr>
            <a:graphicFrameLocks/>
          </p:cNvGraphicFramePr>
          <p:nvPr>
            <p:extLst>
              <p:ext uri="{D42A27DB-BD31-4B8C-83A1-F6EECF244321}">
                <p14:modId xmlns:p14="http://schemas.microsoft.com/office/powerpoint/2010/main" val="731955269"/>
              </p:ext>
            </p:extLst>
          </p:nvPr>
        </p:nvGraphicFramePr>
        <p:xfrm>
          <a:off x="643467" y="1084506"/>
          <a:ext cx="10905066" cy="557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25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2571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1</a:t>
            </a:r>
          </a:p>
        </p:txBody>
      </p:sp>
      <p:grpSp>
        <p:nvGrpSpPr>
          <p:cNvPr id="2" name="Group 1" descr="Question 1: Why should I use a PO?">
            <a:extLst>
              <a:ext uri="{FF2B5EF4-FFF2-40B4-BE49-F238E27FC236}">
                <a16:creationId xmlns:a16="http://schemas.microsoft.com/office/drawing/2014/main" id="{9F444F99-C47D-43EC-916E-65CB9814157B}"/>
              </a:ext>
            </a:extLst>
          </p:cNvPr>
          <p:cNvGrpSpPr/>
          <p:nvPr/>
        </p:nvGrpSpPr>
        <p:grpSpPr>
          <a:xfrm>
            <a:off x="-656870" y="1900785"/>
            <a:ext cx="6622472" cy="2457121"/>
            <a:chOff x="-656870" y="1900785"/>
            <a:chExt cx="6622472" cy="2457121"/>
          </a:xfrm>
        </p:grpSpPr>
        <p:sp>
          <p:nvSpPr>
            <p:cNvPr id="42" name="Freeform 11">
              <a:extLst>
                <a:ext uri="{FF2B5EF4-FFF2-40B4-BE49-F238E27FC236}">
                  <a16:creationId xmlns:a16="http://schemas.microsoft.com/office/drawing/2014/main" id="{4A520C19-E731-4CE9-BD68-19AE666D7BAB}"/>
                </a:ext>
              </a:extLst>
            </p:cNvPr>
            <p:cNvSpPr>
              <a:spLocks noEditPoints="1"/>
            </p:cNvSpPr>
            <p:nvPr/>
          </p:nvSpPr>
          <p:spPr bwMode="auto">
            <a:xfrm flipH="1">
              <a:off x="942483" y="1900785"/>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43" name="TextBox 42">
              <a:extLst>
                <a:ext uri="{FF2B5EF4-FFF2-40B4-BE49-F238E27FC236}">
                  <a16:creationId xmlns:a16="http://schemas.microsoft.com/office/drawing/2014/main" id="{0B4E4BFF-BA33-46E8-85E2-4BD62A29B92A}"/>
                </a:ext>
              </a:extLst>
            </p:cNvPr>
            <p:cNvSpPr txBox="1"/>
            <p:nvPr/>
          </p:nvSpPr>
          <p:spPr>
            <a:xfrm>
              <a:off x="-656870" y="2663649"/>
              <a:ext cx="6622472" cy="369332"/>
            </a:xfrm>
            <a:prstGeom prst="rect">
              <a:avLst/>
            </a:prstGeom>
            <a:noFill/>
          </p:spPr>
          <p:txBody>
            <a:bodyPr wrap="square">
              <a:spAutoFit/>
            </a:bodyPr>
            <a:lstStyle/>
            <a:p>
              <a:pPr algn="ctr"/>
              <a:r>
                <a:rPr lang="en-US" sz="1800" b="1"/>
                <a:t>Why should I use a PO? </a:t>
              </a:r>
            </a:p>
          </p:txBody>
        </p:sp>
      </p:grpSp>
      <p:sp>
        <p:nvSpPr>
          <p:cNvPr id="21" name="Oval 20">
            <a:extLst>
              <a:ext uri="{FF2B5EF4-FFF2-40B4-BE49-F238E27FC236}">
                <a16:creationId xmlns:a16="http://schemas.microsoft.com/office/drawing/2014/main" id="{0BFE1E0D-55B1-4391-83D5-C5EDB5497122}"/>
              </a:ext>
            </a:extLst>
          </p:cNvPr>
          <p:cNvSpPr/>
          <p:nvPr/>
        </p:nvSpPr>
        <p:spPr>
          <a:xfrm>
            <a:off x="5413827" y="840058"/>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sp>
        <p:nvSpPr>
          <p:cNvPr id="33" name="Rectangle 32">
            <a:extLst>
              <a:ext uri="{FF2B5EF4-FFF2-40B4-BE49-F238E27FC236}">
                <a16:creationId xmlns:a16="http://schemas.microsoft.com/office/drawing/2014/main" id="{DAE9D82D-7A7B-4B21-AA7B-43F8A46E2471}"/>
              </a:ext>
            </a:extLst>
          </p:cNvPr>
          <p:cNvSpPr/>
          <p:nvPr/>
        </p:nvSpPr>
        <p:spPr>
          <a:xfrm>
            <a:off x="6374762" y="878177"/>
            <a:ext cx="5212080" cy="400110"/>
          </a:xfrm>
          <a:prstGeom prst="rect">
            <a:avLst/>
          </a:prstGeom>
        </p:spPr>
        <p:txBody>
          <a:bodyPr wrap="square" lIns="0" rIns="0">
            <a:spAutoFit/>
          </a:bodyPr>
          <a:lstStyle/>
          <a:p>
            <a:pPr defTabSz="1019175"/>
            <a:r>
              <a:rPr lang="en-US" sz="2000">
                <a:solidFill>
                  <a:schemeClr val="tx1"/>
                </a:solidFill>
                <a:latin typeface="+mj-lt"/>
              </a:rPr>
              <a:t>Because my purchasing policy says I do</a:t>
            </a:r>
          </a:p>
        </p:txBody>
      </p:sp>
      <p:sp>
        <p:nvSpPr>
          <p:cNvPr id="22" name="Oval 21">
            <a:extLst>
              <a:ext uri="{FF2B5EF4-FFF2-40B4-BE49-F238E27FC236}">
                <a16:creationId xmlns:a16="http://schemas.microsoft.com/office/drawing/2014/main" id="{1D2A9148-9FF6-4A7E-865E-84E4566A25EB}"/>
              </a:ext>
            </a:extLst>
          </p:cNvPr>
          <p:cNvSpPr/>
          <p:nvPr/>
        </p:nvSpPr>
        <p:spPr>
          <a:xfrm>
            <a:off x="5413827" y="1822744"/>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sp>
        <p:nvSpPr>
          <p:cNvPr id="34" name="Rectangle 33">
            <a:extLst>
              <a:ext uri="{FF2B5EF4-FFF2-40B4-BE49-F238E27FC236}">
                <a16:creationId xmlns:a16="http://schemas.microsoft.com/office/drawing/2014/main" id="{923AE04C-03C5-4EED-B45A-E73CCCD7FF04}"/>
              </a:ext>
            </a:extLst>
          </p:cNvPr>
          <p:cNvSpPr/>
          <p:nvPr/>
        </p:nvSpPr>
        <p:spPr>
          <a:xfrm>
            <a:off x="6374762" y="1867896"/>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is a good internal control</a:t>
            </a:r>
            <a:r>
              <a:rPr kumimoji="0" lang="en-US" sz="2000" i="0" u="none" strike="noStrike" kern="1200" cap="none" spc="0" normalizeH="0" baseline="0" noProof="0">
                <a:ln>
                  <a:noFill/>
                </a:ln>
                <a:solidFill>
                  <a:prstClr val="black"/>
                </a:solidFill>
                <a:effectLst/>
                <a:uLnTx/>
                <a:uFillTx/>
                <a:latin typeface="+mj-lt"/>
              </a:rPr>
              <a:t>	</a:t>
            </a:r>
          </a:p>
        </p:txBody>
      </p:sp>
      <p:sp>
        <p:nvSpPr>
          <p:cNvPr id="23" name="Oval 22">
            <a:extLst>
              <a:ext uri="{FF2B5EF4-FFF2-40B4-BE49-F238E27FC236}">
                <a16:creationId xmlns:a16="http://schemas.microsoft.com/office/drawing/2014/main" id="{3858765F-5455-4F89-A5E9-1666F6023916}"/>
              </a:ext>
            </a:extLst>
          </p:cNvPr>
          <p:cNvSpPr/>
          <p:nvPr/>
        </p:nvSpPr>
        <p:spPr>
          <a:xfrm>
            <a:off x="5413827" y="2805430"/>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2857615"/>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to mitigate risk</a:t>
            </a:r>
            <a:endParaRPr kumimoji="0" lang="en-US" sz="2000" i="0" u="none" strike="noStrike" kern="1200" cap="none" spc="0" normalizeH="0" baseline="0" noProof="0">
              <a:ln>
                <a:noFill/>
              </a:ln>
              <a:solidFill>
                <a:prstClr val="black"/>
              </a:solidFill>
              <a:effectLst/>
              <a:uLnTx/>
              <a:uFillTx/>
              <a:latin typeface="+mj-lt"/>
            </a:endParaRPr>
          </a:p>
        </p:txBody>
      </p:sp>
      <p:sp>
        <p:nvSpPr>
          <p:cNvPr id="24" name="Oval 23">
            <a:extLst>
              <a:ext uri="{FF2B5EF4-FFF2-40B4-BE49-F238E27FC236}">
                <a16:creationId xmlns:a16="http://schemas.microsoft.com/office/drawing/2014/main" id="{9CDF06BC-D5E1-4FFB-B02F-316862868FAC}"/>
              </a:ext>
            </a:extLst>
          </p:cNvPr>
          <p:cNvSpPr/>
          <p:nvPr/>
        </p:nvSpPr>
        <p:spPr>
          <a:xfrm>
            <a:off x="5413827" y="378811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sp>
        <p:nvSpPr>
          <p:cNvPr id="36" name="Rectangle 35">
            <a:extLst>
              <a:ext uri="{FF2B5EF4-FFF2-40B4-BE49-F238E27FC236}">
                <a16:creationId xmlns:a16="http://schemas.microsoft.com/office/drawing/2014/main" id="{4B73951F-6065-4397-96BB-97212CF9B797}"/>
              </a:ext>
            </a:extLst>
          </p:cNvPr>
          <p:cNvSpPr/>
          <p:nvPr/>
        </p:nvSpPr>
        <p:spPr>
          <a:xfrm>
            <a:off x="6361280" y="384733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It helps document my approval process</a:t>
            </a:r>
            <a:endParaRPr kumimoji="0" lang="en-US" sz="2000" i="0" u="none" strike="noStrike" kern="1200" cap="none" spc="0" normalizeH="0" baseline="0" noProof="0">
              <a:ln>
                <a:noFill/>
              </a:ln>
              <a:solidFill>
                <a:prstClr val="black"/>
              </a:solidFill>
              <a:effectLst/>
              <a:uLnTx/>
              <a:uFillTx/>
              <a:latin typeface="+mj-lt"/>
            </a:endParaRPr>
          </a:p>
        </p:txBody>
      </p:sp>
      <p:sp>
        <p:nvSpPr>
          <p:cNvPr id="19" name="Oval 18">
            <a:extLst>
              <a:ext uri="{FF2B5EF4-FFF2-40B4-BE49-F238E27FC236}">
                <a16:creationId xmlns:a16="http://schemas.microsoft.com/office/drawing/2014/main" id="{B80772A8-8AD2-4D62-9661-820472AEE371}"/>
              </a:ext>
            </a:extLst>
          </p:cNvPr>
          <p:cNvSpPr/>
          <p:nvPr/>
        </p:nvSpPr>
        <p:spPr>
          <a:xfrm>
            <a:off x="5413827" y="4770802"/>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sp>
        <p:nvSpPr>
          <p:cNvPr id="18" name="Rectangle 17">
            <a:extLst>
              <a:ext uri="{FF2B5EF4-FFF2-40B4-BE49-F238E27FC236}">
                <a16:creationId xmlns:a16="http://schemas.microsoft.com/office/drawing/2014/main" id="{19D92634-60FA-4361-85EB-63DB02FEFBB5}"/>
              </a:ext>
            </a:extLst>
          </p:cNvPr>
          <p:cNvSpPr/>
          <p:nvPr/>
        </p:nvSpPr>
        <p:spPr>
          <a:xfrm>
            <a:off x="6361280" y="4837054"/>
            <a:ext cx="5212080" cy="40011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schemeClr val="tx1"/>
                </a:solidFill>
                <a:latin typeface="+mj-lt"/>
              </a:rPr>
              <a:t>All of the above</a:t>
            </a:r>
            <a:endParaRPr kumimoji="0" lang="en-US" sz="2000" i="0" u="none" strike="noStrike" kern="1200" cap="none" spc="0" normalizeH="0" baseline="0" noProof="0">
              <a:ln>
                <a:noFill/>
              </a:ln>
              <a:solidFill>
                <a:prstClr val="black"/>
              </a:solidFill>
              <a:effectLst/>
              <a:uLnTx/>
              <a:uFillTx/>
              <a:latin typeface="+mj-lt"/>
            </a:endParaRPr>
          </a:p>
        </p:txBody>
      </p:sp>
      <p:sp>
        <p:nvSpPr>
          <p:cNvPr id="16" name="Oval 15" descr="Correct Answer Choice: Answer Choice E">
            <a:extLst>
              <a:ext uri="{FF2B5EF4-FFF2-40B4-BE49-F238E27FC236}">
                <a16:creationId xmlns:a16="http://schemas.microsoft.com/office/drawing/2014/main" id="{37E332F9-DF7F-464B-AB99-98F498CCBB6B}"/>
              </a:ext>
            </a:extLst>
          </p:cNvPr>
          <p:cNvSpPr/>
          <p:nvPr/>
        </p:nvSpPr>
        <p:spPr>
          <a:xfrm>
            <a:off x="5043350" y="4447890"/>
            <a:ext cx="5991497" cy="11692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50EAAAE-B045-4211-B499-D10B2F022A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467798"/>
            <a:ext cx="914400" cy="914400"/>
          </a:xfrm>
          <a:prstGeom prst="rect">
            <a:avLst/>
          </a:prstGeom>
        </p:spPr>
      </p:pic>
    </p:spTree>
    <p:extLst>
      <p:ext uri="{BB962C8B-B14F-4D97-AF65-F5344CB8AC3E}">
        <p14:creationId xmlns:p14="http://schemas.microsoft.com/office/powerpoint/2010/main" val="31838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p:bldP spid="22" grpId="0" animBg="1"/>
      <p:bldP spid="34" grpId="0"/>
      <p:bldP spid="23" grpId="0" animBg="1"/>
      <p:bldP spid="35" grpId="0"/>
      <p:bldP spid="24" grpId="0" animBg="1"/>
      <p:bldP spid="36" grpId="0"/>
      <p:bldP spid="19" grpId="0" animBg="1"/>
      <p:bldP spid="18"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68295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2</a:t>
            </a:r>
          </a:p>
        </p:txBody>
      </p:sp>
      <p:grpSp>
        <p:nvGrpSpPr>
          <p:cNvPr id="4" name="Group 3" descr="Question 2: When do you need quotes for goods?">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do you need </a:t>
              </a:r>
            </a:p>
            <a:p>
              <a:pPr algn="ctr"/>
              <a:r>
                <a:rPr lang="en-US" sz="1800" b="1"/>
                <a:t>quotes for goods?</a:t>
              </a:r>
            </a:p>
          </p:txBody>
        </p:sp>
      </p:grpSp>
      <p:grpSp>
        <p:nvGrpSpPr>
          <p:cNvPr id="3" name="Group 2" descr="Answer Choice A: When the Superintendent reminds me to obtain them">
            <a:extLst>
              <a:ext uri="{FF2B5EF4-FFF2-40B4-BE49-F238E27FC236}">
                <a16:creationId xmlns:a16="http://schemas.microsoft.com/office/drawing/2014/main" id="{4E68C17B-4C74-44F6-B21D-AF90B30F824A}"/>
              </a:ext>
            </a:extLst>
          </p:cNvPr>
          <p:cNvGrpSpPr/>
          <p:nvPr/>
        </p:nvGrpSpPr>
        <p:grpSpPr>
          <a:xfrm>
            <a:off x="5469691" y="816506"/>
            <a:ext cx="6103669" cy="776877"/>
            <a:chOff x="5469691" y="816506"/>
            <a:chExt cx="6103669" cy="776877"/>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 the Superintendent reminds me to obtain them</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When the cost of the procurement is over the Micro Purchase Threshold (Currently $10,000) but under the PA Threshold (Currently $22,500)">
            <a:extLst>
              <a:ext uri="{FF2B5EF4-FFF2-40B4-BE49-F238E27FC236}">
                <a16:creationId xmlns:a16="http://schemas.microsoft.com/office/drawing/2014/main" id="{C8D93BB1-6387-4A71-A0C6-BFA0C18B4FE1}"/>
              </a:ext>
            </a:extLst>
          </p:cNvPr>
          <p:cNvGrpSpPr/>
          <p:nvPr/>
        </p:nvGrpSpPr>
        <p:grpSpPr>
          <a:xfrm>
            <a:off x="5469691" y="2327443"/>
            <a:ext cx="6103669" cy="1084654"/>
            <a:chOff x="5469691" y="816506"/>
            <a:chExt cx="6103669" cy="1084654"/>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1015663"/>
            </a:xfrm>
            <a:prstGeom prst="rect">
              <a:avLst/>
            </a:prstGeom>
          </p:spPr>
          <p:txBody>
            <a:bodyPr wrap="square" lIns="0" rIns="0">
              <a:spAutoFit/>
            </a:bodyPr>
            <a:lstStyle/>
            <a:p>
              <a:pPr defTabSz="1019175"/>
              <a:r>
                <a:rPr lang="en-US" sz="2000">
                  <a:solidFill>
                    <a:prstClr val="black"/>
                  </a:solidFill>
                  <a:latin typeface="+mj-lt"/>
                </a:rPr>
                <a:t>When the cost of the procurement is over the Micro Purchase Threshold (Currently $10,000) but under the PA Threshold (Currently $22,500)</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When the purchase is over the Simplified Acquisition Threshold">
            <a:extLst>
              <a:ext uri="{FF2B5EF4-FFF2-40B4-BE49-F238E27FC236}">
                <a16:creationId xmlns:a16="http://schemas.microsoft.com/office/drawing/2014/main" id="{09C0128E-5A34-4062-92B4-D315AF872E69}"/>
              </a:ext>
            </a:extLst>
          </p:cNvPr>
          <p:cNvGrpSpPr/>
          <p:nvPr/>
        </p:nvGrpSpPr>
        <p:grpSpPr>
          <a:xfrm>
            <a:off x="5469691" y="3964726"/>
            <a:ext cx="6103669" cy="776877"/>
            <a:chOff x="5469691" y="816506"/>
            <a:chExt cx="6103669" cy="776877"/>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707886"/>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over the Simplified Acquisition Threshold</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hen the purchase is for Chromebooks or Ipads">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When</a:t>
              </a:r>
              <a:r>
                <a:rPr lang="en-US" sz="2000" b="1">
                  <a:solidFill>
                    <a:schemeClr val="tx1"/>
                  </a:solidFill>
                </a:rPr>
                <a:t> </a:t>
              </a:r>
              <a:r>
                <a:rPr lang="en-US" sz="2000">
                  <a:solidFill>
                    <a:prstClr val="black"/>
                  </a:solidFill>
                  <a:latin typeface="+mj-lt"/>
                </a:rPr>
                <a:t>the purchase is for Chromebooks or </a:t>
              </a:r>
              <a:r>
                <a:rPr lang="en-US" sz="2000" err="1">
                  <a:solidFill>
                    <a:prstClr val="black"/>
                  </a:solidFill>
                  <a:latin typeface="+mj-lt"/>
                </a:rPr>
                <a:t>Ipads</a:t>
              </a:r>
              <a:endParaRPr lang="en-US" sz="2000">
                <a:solidFill>
                  <a:prstClr val="black"/>
                </a:solidFill>
                <a:latin typeface="+mj-lt"/>
              </a:endParaRP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9D5E0EB-55DC-467F-89BB-FCD7F764C5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67819" y="4635998"/>
            <a:ext cx="914400" cy="914400"/>
          </a:xfrm>
          <a:prstGeom prst="rect">
            <a:avLst/>
          </a:prstGeom>
        </p:spPr>
      </p:pic>
      <p:sp>
        <p:nvSpPr>
          <p:cNvPr id="49" name="Oval 48" descr="Correct Answer Choice: Answer Choice B">
            <a:extLst>
              <a:ext uri="{FF2B5EF4-FFF2-40B4-BE49-F238E27FC236}">
                <a16:creationId xmlns:a16="http://schemas.microsoft.com/office/drawing/2014/main" id="{B2E34153-54A0-4B35-B2A8-4DD5483BE93E}"/>
              </a:ext>
            </a:extLst>
          </p:cNvPr>
          <p:cNvSpPr/>
          <p:nvPr/>
        </p:nvSpPr>
        <p:spPr>
          <a:xfrm>
            <a:off x="4955176" y="1852225"/>
            <a:ext cx="6714310" cy="19360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17706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3</a:t>
            </a:r>
          </a:p>
        </p:txBody>
      </p:sp>
      <p:grpSp>
        <p:nvGrpSpPr>
          <p:cNvPr id="4" name="Group 3" descr="Question 3: When are you able to Sole Source?">
            <a:extLst>
              <a:ext uri="{FF2B5EF4-FFF2-40B4-BE49-F238E27FC236}">
                <a16:creationId xmlns:a16="http://schemas.microsoft.com/office/drawing/2014/main" id="{BDCD2AFC-ED18-4380-BA4B-3B28914E74B2}"/>
              </a:ext>
            </a:extLst>
          </p:cNvPr>
          <p:cNvGrpSpPr/>
          <p:nvPr/>
        </p:nvGrpSpPr>
        <p:grpSpPr>
          <a:xfrm>
            <a:off x="-212316" y="1997196"/>
            <a:ext cx="5424749" cy="2457121"/>
            <a:chOff x="-212316"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212316" y="2589169"/>
              <a:ext cx="5424749" cy="646331"/>
            </a:xfrm>
            <a:prstGeom prst="rect">
              <a:avLst/>
            </a:prstGeom>
            <a:noFill/>
          </p:spPr>
          <p:txBody>
            <a:bodyPr wrap="square">
              <a:spAutoFit/>
            </a:bodyPr>
            <a:lstStyle/>
            <a:p>
              <a:pPr algn="ctr"/>
              <a:r>
                <a:rPr lang="en-US" sz="1800" b="1"/>
                <a:t>When </a:t>
              </a:r>
              <a:r>
                <a:rPr lang="en-US" b="1"/>
                <a:t>are you able </a:t>
              </a:r>
            </a:p>
            <a:p>
              <a:pPr algn="ctr"/>
              <a:r>
                <a:rPr lang="en-US" b="1"/>
                <a:t>to Sole Source?</a:t>
              </a:r>
              <a:endParaRPr lang="en-US" sz="1800" b="1"/>
            </a:p>
          </p:txBody>
        </p:sp>
      </p:grpSp>
      <p:grpSp>
        <p:nvGrpSpPr>
          <p:cNvPr id="3" name="Group 2" descr="Answer Choice A: Dollar amount under the micro purchase threshold">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Dollar amount under the micro purchase threshold</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The item is available only from a single source">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The item is available only from a single source</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Competition is deemed inadequate">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Competition is deemed inadequate</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Public Emergency">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Public Emergency</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Expressly authorized by PDE">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Expressly authorized by PDE</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Any of the above">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Any one of the above</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hoice F">
            <a:extLst>
              <a:ext uri="{FF2B5EF4-FFF2-40B4-BE49-F238E27FC236}">
                <a16:creationId xmlns:a16="http://schemas.microsoft.com/office/drawing/2014/main" id="{B2E34153-54A0-4B35-B2A8-4DD5483BE93E}"/>
              </a:ext>
            </a:extLst>
          </p:cNvPr>
          <p:cNvSpPr/>
          <p:nvPr/>
        </p:nvSpPr>
        <p:spPr>
          <a:xfrm>
            <a:off x="5011910" y="5551722"/>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CE7D2EFE-21C9-47CC-A7F5-03208D27E11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47904" y="4532205"/>
            <a:ext cx="914400" cy="914400"/>
          </a:xfrm>
          <a:prstGeom prst="rect">
            <a:avLst/>
          </a:prstGeom>
        </p:spPr>
      </p:pic>
    </p:spTree>
    <p:extLst>
      <p:ext uri="{BB962C8B-B14F-4D97-AF65-F5344CB8AC3E}">
        <p14:creationId xmlns:p14="http://schemas.microsoft.com/office/powerpoint/2010/main" val="33457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8169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are “Observations”?</a:t>
            </a:r>
          </a:p>
        </p:txBody>
      </p:sp>
    </p:spTree>
    <p:extLst>
      <p:ext uri="{BB962C8B-B14F-4D97-AF65-F5344CB8AC3E}">
        <p14:creationId xmlns:p14="http://schemas.microsoft.com/office/powerpoint/2010/main" val="1243758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9337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4</a:t>
            </a:r>
          </a:p>
        </p:txBody>
      </p:sp>
      <p:grpSp>
        <p:nvGrpSpPr>
          <p:cNvPr id="4" name="Group 3" descr="Question 4: Where do I check to see if my contractor is suspended or debarred?">
            <a:extLst>
              <a:ext uri="{FF2B5EF4-FFF2-40B4-BE49-F238E27FC236}">
                <a16:creationId xmlns:a16="http://schemas.microsoft.com/office/drawing/2014/main" id="{BDCD2AFC-ED18-4380-BA4B-3B28914E74B2}"/>
              </a:ext>
            </a:extLst>
          </p:cNvPr>
          <p:cNvGrpSpPr/>
          <p:nvPr/>
        </p:nvGrpSpPr>
        <p:grpSpPr>
          <a:xfrm>
            <a:off x="-178329" y="1997196"/>
            <a:ext cx="5424749" cy="2457121"/>
            <a:chOff x="-17832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78329" y="2525978"/>
              <a:ext cx="5424749" cy="923330"/>
            </a:xfrm>
            <a:prstGeom prst="rect">
              <a:avLst/>
            </a:prstGeom>
            <a:noFill/>
          </p:spPr>
          <p:txBody>
            <a:bodyPr wrap="square">
              <a:spAutoFit/>
            </a:bodyPr>
            <a:lstStyle/>
            <a:p>
              <a:pPr algn="ctr"/>
              <a:r>
                <a:rPr lang="en-US" sz="1800" b="1"/>
                <a:t>Where do I check to see</a:t>
              </a:r>
            </a:p>
            <a:p>
              <a:pPr algn="ctr"/>
              <a:r>
                <a:rPr lang="en-US" sz="1800" b="1"/>
                <a:t>If my contractor is suspended</a:t>
              </a:r>
            </a:p>
            <a:p>
              <a:pPr algn="ctr"/>
              <a:r>
                <a:rPr lang="en-US" sz="1800" b="1"/>
                <a:t>or debarred?</a:t>
              </a:r>
            </a:p>
          </p:txBody>
        </p:sp>
      </p:grpSp>
      <p:grpSp>
        <p:nvGrpSpPr>
          <p:cNvPr id="3" name="Group 2" descr="Answer Choice A: https://www.education.pa.gov">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https://www.education.pa.gov</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https://oese.ed.gov">
            <a:extLst>
              <a:ext uri="{FF2B5EF4-FFF2-40B4-BE49-F238E27FC236}">
                <a16:creationId xmlns:a16="http://schemas.microsoft.com/office/drawing/2014/main" id="{C8D93BB1-6387-4A71-A0C6-BFA0C18B4FE1}"/>
              </a:ext>
            </a:extLst>
          </p:cNvPr>
          <p:cNvGrpSpPr/>
          <p:nvPr/>
        </p:nvGrpSpPr>
        <p:grpSpPr>
          <a:xfrm>
            <a:off x="5469691" y="2327443"/>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https://oese.ed.gov</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https://sam.gov">
            <a:extLst>
              <a:ext uri="{FF2B5EF4-FFF2-40B4-BE49-F238E27FC236}">
                <a16:creationId xmlns:a16="http://schemas.microsoft.com/office/drawing/2014/main" id="{09C0128E-5A34-4062-92B4-D315AF872E69}"/>
              </a:ext>
            </a:extLst>
          </p:cNvPr>
          <p:cNvGrpSpPr/>
          <p:nvPr/>
        </p:nvGrpSpPr>
        <p:grpSpPr>
          <a:xfrm>
            <a:off x="5430171" y="3720582"/>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https://sam.gov</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www.crookedcontractor.com">
            <a:extLst>
              <a:ext uri="{FF2B5EF4-FFF2-40B4-BE49-F238E27FC236}">
                <a16:creationId xmlns:a16="http://schemas.microsoft.com/office/drawing/2014/main" id="{CD787315-99B1-4ABF-BD1B-47BB1C886267}"/>
              </a:ext>
            </a:extLst>
          </p:cNvPr>
          <p:cNvGrpSpPr/>
          <p:nvPr/>
        </p:nvGrpSpPr>
        <p:grpSpPr>
          <a:xfrm>
            <a:off x="5469691" y="5184879"/>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www.crookedcontractor.com</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Choice: Answer C https://sam.gov">
            <a:extLst>
              <a:ext uri="{FF2B5EF4-FFF2-40B4-BE49-F238E27FC236}">
                <a16:creationId xmlns:a16="http://schemas.microsoft.com/office/drawing/2014/main" id="{B2E34153-54A0-4B35-B2A8-4DD5483BE93E}"/>
              </a:ext>
            </a:extLst>
          </p:cNvPr>
          <p:cNvSpPr/>
          <p:nvPr/>
        </p:nvSpPr>
        <p:spPr>
          <a:xfrm>
            <a:off x="4552418" y="3520284"/>
            <a:ext cx="5550667" cy="10098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D39857BB-D050-4965-9343-C1FDCAC1A3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37724" y="4453254"/>
            <a:ext cx="914400" cy="914400"/>
          </a:xfrm>
          <a:prstGeom prst="rect">
            <a:avLst/>
          </a:prstGeom>
        </p:spPr>
      </p:pic>
    </p:spTree>
    <p:extLst>
      <p:ext uri="{BB962C8B-B14F-4D97-AF65-F5344CB8AC3E}">
        <p14:creationId xmlns:p14="http://schemas.microsoft.com/office/powerpoint/2010/main" val="76969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9793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4" name="Title 43">
            <a:extLst>
              <a:ext uri="{FF2B5EF4-FFF2-40B4-BE49-F238E27FC236}">
                <a16:creationId xmlns:a16="http://schemas.microsoft.com/office/drawing/2014/main" id="{C6D7273C-3B01-45AF-A358-8E1408B8A784}"/>
              </a:ext>
            </a:extLst>
          </p:cNvPr>
          <p:cNvSpPr txBox="1">
            <a:spLocks noGrp="1"/>
          </p:cNvSpPr>
          <p:nvPr>
            <p:ph type="title" idx="4294967295"/>
          </p:nvPr>
        </p:nvSpPr>
        <p:spPr>
          <a:xfrm>
            <a:off x="1444651" y="811743"/>
            <a:ext cx="2717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Question 5</a:t>
            </a:r>
          </a:p>
        </p:txBody>
      </p:sp>
      <p:grpSp>
        <p:nvGrpSpPr>
          <p:cNvPr id="4" name="Group 3" descr="Question 5: Where can you find required contract terms and conditions?">
            <a:extLst>
              <a:ext uri="{FF2B5EF4-FFF2-40B4-BE49-F238E27FC236}">
                <a16:creationId xmlns:a16="http://schemas.microsoft.com/office/drawing/2014/main" id="{BDCD2AFC-ED18-4380-BA4B-3B28914E74B2}"/>
              </a:ext>
            </a:extLst>
          </p:cNvPr>
          <p:cNvGrpSpPr/>
          <p:nvPr/>
        </p:nvGrpSpPr>
        <p:grpSpPr>
          <a:xfrm>
            <a:off x="-130119" y="1997196"/>
            <a:ext cx="5424749" cy="2457121"/>
            <a:chOff x="-130119" y="1997196"/>
            <a:chExt cx="5424749" cy="2457121"/>
          </a:xfrm>
        </p:grpSpPr>
        <p:sp>
          <p:nvSpPr>
            <p:cNvPr id="50" name="Freeform 11">
              <a:extLst>
                <a:ext uri="{FF2B5EF4-FFF2-40B4-BE49-F238E27FC236}">
                  <a16:creationId xmlns:a16="http://schemas.microsoft.com/office/drawing/2014/main" id="{717B8D81-F092-4B53-8170-7C8CE6371BE5}"/>
                </a:ext>
              </a:extLst>
            </p:cNvPr>
            <p:cNvSpPr>
              <a:spLocks noEditPoints="1"/>
            </p:cNvSpPr>
            <p:nvPr/>
          </p:nvSpPr>
          <p:spPr bwMode="auto">
            <a:xfrm flipH="1">
              <a:off x="912388" y="1997196"/>
              <a:ext cx="3339736" cy="2457121"/>
            </a:xfrm>
            <a:custGeom>
              <a:avLst/>
              <a:gdLst>
                <a:gd name="T0" fmla="*/ 145 w 220"/>
                <a:gd name="T1" fmla="*/ 0 h 215"/>
                <a:gd name="T2" fmla="*/ 74 w 220"/>
                <a:gd name="T3" fmla="*/ 0 h 215"/>
                <a:gd name="T4" fmla="*/ 0 w 220"/>
                <a:gd name="T5" fmla="*/ 81 h 215"/>
                <a:gd name="T6" fmla="*/ 58 w 220"/>
                <a:gd name="T7" fmla="*/ 160 h 215"/>
                <a:gd name="T8" fmla="*/ 58 w 220"/>
                <a:gd name="T9" fmla="*/ 211 h 215"/>
                <a:gd name="T10" fmla="*/ 60 w 220"/>
                <a:gd name="T11" fmla="*/ 215 h 215"/>
                <a:gd name="T12" fmla="*/ 62 w 220"/>
                <a:gd name="T13" fmla="*/ 215 h 215"/>
                <a:gd name="T14" fmla="*/ 65 w 220"/>
                <a:gd name="T15" fmla="*/ 214 h 215"/>
                <a:gd name="T16" fmla="*/ 125 w 220"/>
                <a:gd name="T17" fmla="*/ 162 h 215"/>
                <a:gd name="T18" fmla="*/ 145 w 220"/>
                <a:gd name="T19" fmla="*/ 162 h 215"/>
                <a:gd name="T20" fmla="*/ 220 w 220"/>
                <a:gd name="T21" fmla="*/ 81 h 215"/>
                <a:gd name="T22" fmla="*/ 145 w 220"/>
                <a:gd name="T23" fmla="*/ 0 h 215"/>
                <a:gd name="T24" fmla="*/ 145 w 220"/>
                <a:gd name="T25" fmla="*/ 153 h 215"/>
                <a:gd name="T26" fmla="*/ 123 w 220"/>
                <a:gd name="T27" fmla="*/ 153 h 215"/>
                <a:gd name="T28" fmla="*/ 120 w 220"/>
                <a:gd name="T29" fmla="*/ 154 h 215"/>
                <a:gd name="T30" fmla="*/ 67 w 220"/>
                <a:gd name="T31" fmla="*/ 201 h 215"/>
                <a:gd name="T32" fmla="*/ 67 w 220"/>
                <a:gd name="T33" fmla="*/ 156 h 215"/>
                <a:gd name="T34" fmla="*/ 63 w 220"/>
                <a:gd name="T35" fmla="*/ 152 h 215"/>
                <a:gd name="T36" fmla="*/ 9 w 220"/>
                <a:gd name="T37" fmla="*/ 81 h 215"/>
                <a:gd name="T38" fmla="*/ 74 w 220"/>
                <a:gd name="T39" fmla="*/ 9 h 215"/>
                <a:gd name="T40" fmla="*/ 145 w 220"/>
                <a:gd name="T41" fmla="*/ 9 h 215"/>
                <a:gd name="T42" fmla="*/ 211 w 220"/>
                <a:gd name="T43" fmla="*/ 81 h 215"/>
                <a:gd name="T44" fmla="*/ 145 w 220"/>
                <a:gd name="T45" fmla="*/ 15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 h="215">
                  <a:moveTo>
                    <a:pt x="145" y="0"/>
                  </a:moveTo>
                  <a:cubicBezTo>
                    <a:pt x="74" y="0"/>
                    <a:pt x="74" y="0"/>
                    <a:pt x="74" y="0"/>
                  </a:cubicBezTo>
                  <a:cubicBezTo>
                    <a:pt x="33" y="0"/>
                    <a:pt x="0" y="36"/>
                    <a:pt x="0" y="81"/>
                  </a:cubicBezTo>
                  <a:cubicBezTo>
                    <a:pt x="0" y="119"/>
                    <a:pt x="24" y="151"/>
                    <a:pt x="58" y="160"/>
                  </a:cubicBezTo>
                  <a:cubicBezTo>
                    <a:pt x="58" y="211"/>
                    <a:pt x="58" y="211"/>
                    <a:pt x="58" y="211"/>
                  </a:cubicBezTo>
                  <a:cubicBezTo>
                    <a:pt x="58" y="212"/>
                    <a:pt x="59" y="214"/>
                    <a:pt x="60" y="215"/>
                  </a:cubicBezTo>
                  <a:cubicBezTo>
                    <a:pt x="61" y="215"/>
                    <a:pt x="61" y="215"/>
                    <a:pt x="62" y="215"/>
                  </a:cubicBezTo>
                  <a:cubicBezTo>
                    <a:pt x="63" y="215"/>
                    <a:pt x="64" y="215"/>
                    <a:pt x="65" y="214"/>
                  </a:cubicBezTo>
                  <a:cubicBezTo>
                    <a:pt x="125" y="162"/>
                    <a:pt x="125" y="162"/>
                    <a:pt x="125" y="162"/>
                  </a:cubicBezTo>
                  <a:cubicBezTo>
                    <a:pt x="145" y="162"/>
                    <a:pt x="145" y="162"/>
                    <a:pt x="145" y="162"/>
                  </a:cubicBezTo>
                  <a:cubicBezTo>
                    <a:pt x="186" y="162"/>
                    <a:pt x="220" y="125"/>
                    <a:pt x="220" y="81"/>
                  </a:cubicBezTo>
                  <a:cubicBezTo>
                    <a:pt x="220" y="36"/>
                    <a:pt x="186" y="0"/>
                    <a:pt x="145" y="0"/>
                  </a:cubicBezTo>
                  <a:close/>
                  <a:moveTo>
                    <a:pt x="145" y="153"/>
                  </a:moveTo>
                  <a:cubicBezTo>
                    <a:pt x="123" y="153"/>
                    <a:pt x="123" y="153"/>
                    <a:pt x="123" y="153"/>
                  </a:cubicBezTo>
                  <a:cubicBezTo>
                    <a:pt x="122" y="153"/>
                    <a:pt x="121" y="153"/>
                    <a:pt x="120" y="154"/>
                  </a:cubicBezTo>
                  <a:cubicBezTo>
                    <a:pt x="67" y="201"/>
                    <a:pt x="67" y="201"/>
                    <a:pt x="67" y="201"/>
                  </a:cubicBezTo>
                  <a:cubicBezTo>
                    <a:pt x="67" y="156"/>
                    <a:pt x="67" y="156"/>
                    <a:pt x="67" y="156"/>
                  </a:cubicBezTo>
                  <a:cubicBezTo>
                    <a:pt x="67" y="154"/>
                    <a:pt x="65" y="152"/>
                    <a:pt x="63" y="152"/>
                  </a:cubicBezTo>
                  <a:cubicBezTo>
                    <a:pt x="32" y="145"/>
                    <a:pt x="9" y="116"/>
                    <a:pt x="9" y="81"/>
                  </a:cubicBezTo>
                  <a:cubicBezTo>
                    <a:pt x="9" y="41"/>
                    <a:pt x="38" y="9"/>
                    <a:pt x="74" y="9"/>
                  </a:cubicBezTo>
                  <a:cubicBezTo>
                    <a:pt x="145" y="9"/>
                    <a:pt x="145" y="9"/>
                    <a:pt x="145" y="9"/>
                  </a:cubicBezTo>
                  <a:cubicBezTo>
                    <a:pt x="181" y="9"/>
                    <a:pt x="211" y="41"/>
                    <a:pt x="211" y="81"/>
                  </a:cubicBezTo>
                  <a:cubicBezTo>
                    <a:pt x="211" y="120"/>
                    <a:pt x="181" y="153"/>
                    <a:pt x="145" y="153"/>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p>
          </p:txBody>
        </p:sp>
        <p:sp>
          <p:nvSpPr>
            <p:cNvPr id="51" name="TextBox 50">
              <a:extLst>
                <a:ext uri="{FF2B5EF4-FFF2-40B4-BE49-F238E27FC236}">
                  <a16:creationId xmlns:a16="http://schemas.microsoft.com/office/drawing/2014/main" id="{003B9F56-38FD-4669-8F20-9094692A23CB}"/>
                </a:ext>
              </a:extLst>
            </p:cNvPr>
            <p:cNvSpPr txBox="1"/>
            <p:nvPr/>
          </p:nvSpPr>
          <p:spPr>
            <a:xfrm>
              <a:off x="-130119" y="2505670"/>
              <a:ext cx="5424749" cy="923330"/>
            </a:xfrm>
            <a:prstGeom prst="rect">
              <a:avLst/>
            </a:prstGeom>
            <a:noFill/>
          </p:spPr>
          <p:txBody>
            <a:bodyPr wrap="square">
              <a:spAutoFit/>
            </a:bodyPr>
            <a:lstStyle/>
            <a:p>
              <a:pPr algn="ctr"/>
              <a:r>
                <a:rPr lang="en-US" sz="1800" b="1"/>
                <a:t>Where can you find required</a:t>
              </a:r>
            </a:p>
            <a:p>
              <a:pPr algn="ctr"/>
              <a:r>
                <a:rPr lang="en-US" sz="1800" b="1"/>
                <a:t>contract terms and</a:t>
              </a:r>
            </a:p>
            <a:p>
              <a:pPr algn="ctr"/>
              <a:r>
                <a:rPr lang="en-US" sz="1800" b="1"/>
                <a:t>conditions?</a:t>
              </a:r>
            </a:p>
          </p:txBody>
        </p:sp>
      </p:grpSp>
      <p:grpSp>
        <p:nvGrpSpPr>
          <p:cNvPr id="3" name="Group 2" descr="Answer Choice A: 2 CFR 200.327">
            <a:extLst>
              <a:ext uri="{FF2B5EF4-FFF2-40B4-BE49-F238E27FC236}">
                <a16:creationId xmlns:a16="http://schemas.microsoft.com/office/drawing/2014/main" id="{4E68C17B-4C74-44F6-B21D-AF90B30F824A}"/>
              </a:ext>
            </a:extLst>
          </p:cNvPr>
          <p:cNvGrpSpPr/>
          <p:nvPr/>
        </p:nvGrpSpPr>
        <p:grpSpPr>
          <a:xfrm>
            <a:off x="5469691" y="816506"/>
            <a:ext cx="6103669" cy="523452"/>
            <a:chOff x="5469691" y="816506"/>
            <a:chExt cx="6103669" cy="523452"/>
          </a:xfrm>
        </p:grpSpPr>
        <p:sp>
          <p:nvSpPr>
            <p:cNvPr id="33" name="Rectangle 32">
              <a:extLst>
                <a:ext uri="{FF2B5EF4-FFF2-40B4-BE49-F238E27FC236}">
                  <a16:creationId xmlns:a16="http://schemas.microsoft.com/office/drawing/2014/main" id="{DAE9D82D-7A7B-4B21-AA7B-43F8A46E2471}"/>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200.327</a:t>
              </a:r>
            </a:p>
          </p:txBody>
        </p:sp>
        <p:sp>
          <p:nvSpPr>
            <p:cNvPr id="2" name="Oval 1">
              <a:extLst>
                <a:ext uri="{FF2B5EF4-FFF2-40B4-BE49-F238E27FC236}">
                  <a16:creationId xmlns:a16="http://schemas.microsoft.com/office/drawing/2014/main" id="{6EBA4945-4E50-4330-8F78-2BBF1680857C}"/>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A</a:t>
              </a:r>
            </a:p>
          </p:txBody>
        </p:sp>
      </p:grpSp>
      <p:grpSp>
        <p:nvGrpSpPr>
          <p:cNvPr id="40" name="Group 39" descr="Answer Choice B: 2 CFR 200.320 (a)">
            <a:extLst>
              <a:ext uri="{FF2B5EF4-FFF2-40B4-BE49-F238E27FC236}">
                <a16:creationId xmlns:a16="http://schemas.microsoft.com/office/drawing/2014/main" id="{C8D93BB1-6387-4A71-A0C6-BFA0C18B4FE1}"/>
              </a:ext>
            </a:extLst>
          </p:cNvPr>
          <p:cNvGrpSpPr/>
          <p:nvPr/>
        </p:nvGrpSpPr>
        <p:grpSpPr>
          <a:xfrm>
            <a:off x="5469691" y="1839681"/>
            <a:ext cx="6103669" cy="523452"/>
            <a:chOff x="5469691" y="816506"/>
            <a:chExt cx="6103669" cy="523452"/>
          </a:xfrm>
        </p:grpSpPr>
        <p:sp>
          <p:nvSpPr>
            <p:cNvPr id="41" name="Rectangle 40">
              <a:extLst>
                <a:ext uri="{FF2B5EF4-FFF2-40B4-BE49-F238E27FC236}">
                  <a16:creationId xmlns:a16="http://schemas.microsoft.com/office/drawing/2014/main" id="{EC993642-39AB-45C9-B031-1E0166977E0E}"/>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200.320 (a)</a:t>
              </a:r>
            </a:p>
          </p:txBody>
        </p:sp>
        <p:sp>
          <p:nvSpPr>
            <p:cNvPr id="42" name="Oval 41">
              <a:extLst>
                <a:ext uri="{FF2B5EF4-FFF2-40B4-BE49-F238E27FC236}">
                  <a16:creationId xmlns:a16="http://schemas.microsoft.com/office/drawing/2014/main" id="{9C85ED65-8D2F-411D-8391-046AF59847C3}"/>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B</a:t>
              </a:r>
            </a:p>
          </p:txBody>
        </p:sp>
      </p:grpSp>
      <p:grpSp>
        <p:nvGrpSpPr>
          <p:cNvPr id="37" name="Group 36" descr="Answer Choice C: 2 CFR 200 Appendix II">
            <a:extLst>
              <a:ext uri="{FF2B5EF4-FFF2-40B4-BE49-F238E27FC236}">
                <a16:creationId xmlns:a16="http://schemas.microsoft.com/office/drawing/2014/main" id="{09C0128E-5A34-4062-92B4-D315AF872E69}"/>
              </a:ext>
            </a:extLst>
          </p:cNvPr>
          <p:cNvGrpSpPr/>
          <p:nvPr/>
        </p:nvGrpSpPr>
        <p:grpSpPr>
          <a:xfrm>
            <a:off x="5469691" y="2862856"/>
            <a:ext cx="6103669" cy="523452"/>
            <a:chOff x="5469691" y="816506"/>
            <a:chExt cx="6103669" cy="523452"/>
          </a:xfrm>
        </p:grpSpPr>
        <p:sp>
          <p:nvSpPr>
            <p:cNvPr id="38" name="Rectangle 37">
              <a:extLst>
                <a:ext uri="{FF2B5EF4-FFF2-40B4-BE49-F238E27FC236}">
                  <a16:creationId xmlns:a16="http://schemas.microsoft.com/office/drawing/2014/main" id="{E7360AFD-7A07-460F-AADC-B0E5D62CF11C}"/>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2 CFR 200 Appendix II</a:t>
              </a:r>
            </a:p>
          </p:txBody>
        </p:sp>
        <p:sp>
          <p:nvSpPr>
            <p:cNvPr id="39" name="Oval 38">
              <a:extLst>
                <a:ext uri="{FF2B5EF4-FFF2-40B4-BE49-F238E27FC236}">
                  <a16:creationId xmlns:a16="http://schemas.microsoft.com/office/drawing/2014/main" id="{3E4A67F4-9D93-486B-87E3-086E15D44545}"/>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C</a:t>
              </a:r>
            </a:p>
          </p:txBody>
        </p:sp>
      </p:grpSp>
      <p:grpSp>
        <p:nvGrpSpPr>
          <p:cNvPr id="22" name="Group 21" descr="Answer Choice D: 34 CFR 76.665">
            <a:extLst>
              <a:ext uri="{FF2B5EF4-FFF2-40B4-BE49-F238E27FC236}">
                <a16:creationId xmlns:a16="http://schemas.microsoft.com/office/drawing/2014/main" id="{CD787315-99B1-4ABF-BD1B-47BB1C886267}"/>
              </a:ext>
            </a:extLst>
          </p:cNvPr>
          <p:cNvGrpSpPr/>
          <p:nvPr/>
        </p:nvGrpSpPr>
        <p:grpSpPr>
          <a:xfrm>
            <a:off x="5469691" y="3886031"/>
            <a:ext cx="6103669" cy="523452"/>
            <a:chOff x="5469691" y="816506"/>
            <a:chExt cx="6103669" cy="523452"/>
          </a:xfrm>
        </p:grpSpPr>
        <p:sp>
          <p:nvSpPr>
            <p:cNvPr id="23" name="Rectangle 22">
              <a:extLst>
                <a:ext uri="{FF2B5EF4-FFF2-40B4-BE49-F238E27FC236}">
                  <a16:creationId xmlns:a16="http://schemas.microsoft.com/office/drawing/2014/main" id="{321ED196-AD0D-4075-95CA-7863B10B1F25}"/>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34 CFR 76.665</a:t>
              </a:r>
            </a:p>
          </p:txBody>
        </p:sp>
        <p:sp>
          <p:nvSpPr>
            <p:cNvPr id="24" name="Oval 23">
              <a:extLst>
                <a:ext uri="{FF2B5EF4-FFF2-40B4-BE49-F238E27FC236}">
                  <a16:creationId xmlns:a16="http://schemas.microsoft.com/office/drawing/2014/main" id="{3CE5314B-EC4C-4350-948C-3953467C8CCB}"/>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D</a:t>
              </a:r>
            </a:p>
          </p:txBody>
        </p:sp>
      </p:grpSp>
      <p:grpSp>
        <p:nvGrpSpPr>
          <p:cNvPr id="26" name="Group 25" descr="Answer Choice E: Combination of Choice A and Choice C">
            <a:extLst>
              <a:ext uri="{FF2B5EF4-FFF2-40B4-BE49-F238E27FC236}">
                <a16:creationId xmlns:a16="http://schemas.microsoft.com/office/drawing/2014/main" id="{81553688-A5EB-4115-BAC8-E7087499381A}"/>
              </a:ext>
            </a:extLst>
          </p:cNvPr>
          <p:cNvGrpSpPr/>
          <p:nvPr/>
        </p:nvGrpSpPr>
        <p:grpSpPr>
          <a:xfrm>
            <a:off x="5469691" y="4909206"/>
            <a:ext cx="6103669" cy="523452"/>
            <a:chOff x="5469691" y="816506"/>
            <a:chExt cx="6103669" cy="523452"/>
          </a:xfrm>
        </p:grpSpPr>
        <p:sp>
          <p:nvSpPr>
            <p:cNvPr id="27" name="Rectangle 26">
              <a:extLst>
                <a:ext uri="{FF2B5EF4-FFF2-40B4-BE49-F238E27FC236}">
                  <a16:creationId xmlns:a16="http://schemas.microsoft.com/office/drawing/2014/main" id="{F9628116-4619-449C-8EE1-DF1367CCF3D0}"/>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A and C</a:t>
              </a:r>
            </a:p>
          </p:txBody>
        </p:sp>
        <p:sp>
          <p:nvSpPr>
            <p:cNvPr id="28" name="Oval 27">
              <a:extLst>
                <a:ext uri="{FF2B5EF4-FFF2-40B4-BE49-F238E27FC236}">
                  <a16:creationId xmlns:a16="http://schemas.microsoft.com/office/drawing/2014/main" id="{5616FA81-44B3-4B56-9D01-11840AD012E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E</a:t>
              </a:r>
            </a:p>
          </p:txBody>
        </p:sp>
      </p:grpSp>
      <p:grpSp>
        <p:nvGrpSpPr>
          <p:cNvPr id="29" name="Group 28" descr="Answer Choice F: Combination of Answer Choice C and Answer Choice D">
            <a:extLst>
              <a:ext uri="{FF2B5EF4-FFF2-40B4-BE49-F238E27FC236}">
                <a16:creationId xmlns:a16="http://schemas.microsoft.com/office/drawing/2014/main" id="{DFB5EB8F-65D3-4D10-BCC2-09B74DABE77B}"/>
              </a:ext>
            </a:extLst>
          </p:cNvPr>
          <p:cNvGrpSpPr/>
          <p:nvPr/>
        </p:nvGrpSpPr>
        <p:grpSpPr>
          <a:xfrm>
            <a:off x="5469691" y="5932381"/>
            <a:ext cx="6103669" cy="523452"/>
            <a:chOff x="5469691" y="816506"/>
            <a:chExt cx="6103669" cy="523452"/>
          </a:xfrm>
        </p:grpSpPr>
        <p:sp>
          <p:nvSpPr>
            <p:cNvPr id="30" name="Rectangle 29">
              <a:extLst>
                <a:ext uri="{FF2B5EF4-FFF2-40B4-BE49-F238E27FC236}">
                  <a16:creationId xmlns:a16="http://schemas.microsoft.com/office/drawing/2014/main" id="{5665830A-BA70-4DC8-B331-F1383947BA43}"/>
                </a:ext>
              </a:extLst>
            </p:cNvPr>
            <p:cNvSpPr/>
            <p:nvPr/>
          </p:nvSpPr>
          <p:spPr>
            <a:xfrm>
              <a:off x="6361280" y="885497"/>
              <a:ext cx="5212080" cy="400110"/>
            </a:xfrm>
            <a:prstGeom prst="rect">
              <a:avLst/>
            </a:prstGeom>
          </p:spPr>
          <p:txBody>
            <a:bodyPr wrap="square" lIns="0" rIns="0">
              <a:spAutoFit/>
            </a:bodyPr>
            <a:lstStyle/>
            <a:p>
              <a:pPr defTabSz="1019175"/>
              <a:r>
                <a:rPr lang="en-US" sz="2000">
                  <a:solidFill>
                    <a:prstClr val="black"/>
                  </a:solidFill>
                  <a:latin typeface="+mj-lt"/>
                </a:rPr>
                <a:t>C and D</a:t>
              </a:r>
            </a:p>
          </p:txBody>
        </p:sp>
        <p:sp>
          <p:nvSpPr>
            <p:cNvPr id="31" name="Oval 30">
              <a:extLst>
                <a:ext uri="{FF2B5EF4-FFF2-40B4-BE49-F238E27FC236}">
                  <a16:creationId xmlns:a16="http://schemas.microsoft.com/office/drawing/2014/main" id="{B18CAED5-966B-4A12-9459-EDD2238D71D6}"/>
                </a:ext>
              </a:extLst>
            </p:cNvPr>
            <p:cNvSpPr/>
            <p:nvPr/>
          </p:nvSpPr>
          <p:spPr>
            <a:xfrm>
              <a:off x="5469691" y="816506"/>
              <a:ext cx="551775" cy="5234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70C0"/>
                  </a:solidFill>
                </a:rPr>
                <a:t>F</a:t>
              </a:r>
            </a:p>
          </p:txBody>
        </p:sp>
      </p:grpSp>
      <p:cxnSp>
        <p:nvCxnSpPr>
          <p:cNvPr id="43" name="Straight Connector 42">
            <a:extLst>
              <a:ext uri="{FF2B5EF4-FFF2-40B4-BE49-F238E27FC236}">
                <a16:creationId xmlns:a16="http://schemas.microsoft.com/office/drawing/2014/main" id="{FDB4BF78-B8F3-4E9B-BE43-D844BD94468A}"/>
              </a:ext>
              <a:ext uri="{C183D7F6-B498-43B3-948B-1728B52AA6E4}">
                <adec:decorative xmlns:adec="http://schemas.microsoft.com/office/drawing/2017/decorative" val="1"/>
              </a:ext>
            </a:extLst>
          </p:cNvPr>
          <p:cNvCxnSpPr>
            <a:cxnSpLocks/>
          </p:cNvCxnSpPr>
          <p:nvPr/>
        </p:nvCxnSpPr>
        <p:spPr>
          <a:xfrm>
            <a:off x="596144" y="1482964"/>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descr="Correct Answer: Answer Choice E">
            <a:extLst>
              <a:ext uri="{FF2B5EF4-FFF2-40B4-BE49-F238E27FC236}">
                <a16:creationId xmlns:a16="http://schemas.microsoft.com/office/drawing/2014/main" id="{B2E34153-54A0-4B35-B2A8-4DD5483BE93E}"/>
              </a:ext>
            </a:extLst>
          </p:cNvPr>
          <p:cNvSpPr/>
          <p:nvPr/>
        </p:nvSpPr>
        <p:spPr>
          <a:xfrm>
            <a:off x="4792835" y="4582263"/>
            <a:ext cx="4360690" cy="11919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378CA43D-A5BD-4176-89DD-AC8EDE61565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89307" y="4413129"/>
            <a:ext cx="914400" cy="914400"/>
          </a:xfrm>
          <a:prstGeom prst="rect">
            <a:avLst/>
          </a:prstGeom>
        </p:spPr>
      </p:pic>
    </p:spTree>
    <p:extLst>
      <p:ext uri="{BB962C8B-B14F-4D97-AF65-F5344CB8AC3E}">
        <p14:creationId xmlns:p14="http://schemas.microsoft.com/office/powerpoint/2010/main" val="41240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510-C2B5-4E95-AC5E-71B442FD7A25}"/>
              </a:ext>
            </a:extLst>
          </p:cNvPr>
          <p:cNvSpPr>
            <a:spLocks noGrp="1"/>
          </p:cNvSpPr>
          <p:nvPr>
            <p:ph type="title"/>
          </p:nvPr>
        </p:nvSpPr>
        <p:spPr>
          <a:xfrm>
            <a:off x="1643865" y="2661007"/>
            <a:ext cx="9102903" cy="1068512"/>
          </a:xfrm>
        </p:spPr>
        <p:txBody>
          <a:bodyPr/>
          <a:lstStyle/>
          <a:p>
            <a:r>
              <a:rPr lang="en-US" sz="6600" b="1" dirty="0">
                <a:latin typeface="Brush Script MT" panose="03060802040406070304" pitchFamily="66" charset="0"/>
              </a:rPr>
              <a:t>Thank You for Joining us Today!</a:t>
            </a:r>
          </a:p>
        </p:txBody>
      </p:sp>
    </p:spTree>
    <p:extLst>
      <p:ext uri="{BB962C8B-B14F-4D97-AF65-F5344CB8AC3E}">
        <p14:creationId xmlns:p14="http://schemas.microsoft.com/office/powerpoint/2010/main" val="9826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509379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1" name="Object 20" hidden="1">
                        <a:extLst>
                          <a:ext uri="{FF2B5EF4-FFF2-40B4-BE49-F238E27FC236}">
                            <a16:creationId xmlns:a16="http://schemas.microsoft.com/office/drawing/2014/main" id="{97CC3CA8-7298-456A-9EED-14E166BB056C}"/>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F506573-A45B-43A9-BB14-49F324450171}"/>
              </a:ext>
              <a:ext uri="{C183D7F6-B498-43B3-948B-1728B52AA6E4}">
                <adec:decorative xmlns:adec="http://schemas.microsoft.com/office/drawing/2017/decorative" val="1"/>
              </a:ext>
            </a:extLst>
          </p:cNvPr>
          <p:cNvSpPr/>
          <p:nvPr/>
        </p:nvSpPr>
        <p:spPr>
          <a:xfrm>
            <a:off x="1545167" y="825500"/>
            <a:ext cx="9059333" cy="51011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7A34B9BD-4FBE-43C2-A7C4-7AFFFB51FB5C}"/>
              </a:ext>
            </a:extLst>
          </p:cNvPr>
          <p:cNvSpPr txBox="1"/>
          <p:nvPr/>
        </p:nvSpPr>
        <p:spPr>
          <a:xfrm>
            <a:off x="982134" y="1253066"/>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4" name="Title 13">
            <a:extLst>
              <a:ext uri="{FF2B5EF4-FFF2-40B4-BE49-F238E27FC236}">
                <a16:creationId xmlns:a16="http://schemas.microsoft.com/office/drawing/2014/main" id="{BA68254A-7138-48F6-BBA0-D55F0A19284B}"/>
              </a:ext>
            </a:extLst>
          </p:cNvPr>
          <p:cNvSpPr txBox="1">
            <a:spLocks noGrp="1"/>
          </p:cNvSpPr>
          <p:nvPr>
            <p:ph type="title" idx="4294967295"/>
          </p:nvPr>
        </p:nvSpPr>
        <p:spPr>
          <a:xfrm>
            <a:off x="2736353" y="2211662"/>
            <a:ext cx="6805538" cy="232884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4400" b="1" i="1"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Observe ‘what is’ with undivided awareness.</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a:t>
            </a:r>
            <a:b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br>
            <a:r>
              <a:rPr kumimoji="0" lang="en-US" sz="2000" b="1"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 - Bruce Lee</a:t>
            </a:r>
          </a:p>
          <a:p>
            <a:pPr marL="0" marR="0" lvl="0" indent="0" algn="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mj-lt"/>
                <a:ea typeface="Verdana" panose="020B0604030504040204" pitchFamily="34" charset="0"/>
                <a:cs typeface="Verdana" panose="020B0604030504040204" pitchFamily="34" charset="0"/>
              </a:rPr>
              <a:t>Martial Artist, Actor</a:t>
            </a:r>
          </a:p>
        </p:txBody>
      </p:sp>
      <p:sp>
        <p:nvSpPr>
          <p:cNvPr id="16" name="TextBox 15">
            <a:extLst>
              <a:ext uri="{FF2B5EF4-FFF2-40B4-BE49-F238E27FC236}">
                <a16:creationId xmlns:a16="http://schemas.microsoft.com/office/drawing/2014/main" id="{4CF2BC7A-8805-40B4-8B45-D6FE7C6C6152}"/>
              </a:ext>
            </a:extLst>
          </p:cNvPr>
          <p:cNvSpPr txBox="1"/>
          <p:nvPr/>
        </p:nvSpPr>
        <p:spPr>
          <a:xfrm>
            <a:off x="10075334" y="3742277"/>
            <a:ext cx="1146468" cy="24006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a:noFill/>
                </a:ln>
                <a:solidFill>
                  <a:srgbClr val="00B0F0"/>
                </a:solidFill>
                <a:effectLst/>
                <a:uLnTx/>
                <a:uFillTx/>
                <a:latin typeface="Arial"/>
                <a:ea typeface="+mn-ea"/>
                <a:cs typeface="Arial"/>
              </a:rPr>
              <a:t>”</a:t>
            </a:r>
          </a:p>
        </p:txBody>
      </p:sp>
      <p:sp>
        <p:nvSpPr>
          <p:cNvPr id="17" name="Rectangle 2">
            <a:extLst>
              <a:ext uri="{FF2B5EF4-FFF2-40B4-BE49-F238E27FC236}">
                <a16:creationId xmlns:a16="http://schemas.microsoft.com/office/drawing/2014/main" id="{8615E8B7-CDCC-4F73-A252-87C18DB51112}"/>
              </a:ext>
              <a:ext uri="{C183D7F6-B498-43B3-948B-1728B52AA6E4}">
                <adec:decorative xmlns:adec="http://schemas.microsoft.com/office/drawing/2017/decorative" val="1"/>
              </a:ext>
            </a:extLst>
          </p:cNvPr>
          <p:cNvSpPr/>
          <p:nvPr/>
        </p:nvSpPr>
        <p:spPr>
          <a:xfrm>
            <a:off x="1540932" y="829733"/>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Rectangle 2" descr="Quote above is from Bruce Lee - Martial Artist and Actor.">
            <a:extLst>
              <a:ext uri="{FF2B5EF4-FFF2-40B4-BE49-F238E27FC236}">
                <a16:creationId xmlns:a16="http://schemas.microsoft.com/office/drawing/2014/main" id="{737C706C-3212-446A-BFAC-DD88671FAED7}"/>
              </a:ext>
            </a:extLst>
          </p:cNvPr>
          <p:cNvSpPr/>
          <p:nvPr/>
        </p:nvSpPr>
        <p:spPr>
          <a:xfrm rot="10800000">
            <a:off x="1540932" y="2810928"/>
            <a:ext cx="9076267" cy="3098800"/>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152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Tree>
    <p:extLst>
      <p:ext uri="{BB962C8B-B14F-4D97-AF65-F5344CB8AC3E}">
        <p14:creationId xmlns:p14="http://schemas.microsoft.com/office/powerpoint/2010/main" val="59866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37701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What Are Observations?</a:t>
            </a:r>
          </a:p>
        </p:txBody>
      </p:sp>
      <p:sp>
        <p:nvSpPr>
          <p:cNvPr id="4" name="Text Placeholder 2">
            <a:extLst>
              <a:ext uri="{FF2B5EF4-FFF2-40B4-BE49-F238E27FC236}">
                <a16:creationId xmlns:a16="http://schemas.microsoft.com/office/drawing/2014/main" id="{975FBDD3-3D56-4AF1-AF35-75ABF9208EB0}"/>
              </a:ext>
            </a:extLst>
          </p:cNvPr>
          <p:cNvSpPr txBox="1">
            <a:spLocks/>
          </p:cNvSpPr>
          <p:nvPr/>
        </p:nvSpPr>
        <p:spPr>
          <a:xfrm>
            <a:off x="4494724" y="0"/>
            <a:ext cx="7536313" cy="6150288"/>
          </a:xfrm>
          <a:prstGeom prst="rect">
            <a:avLst/>
          </a:prstGeom>
        </p:spPr>
        <p:txBody>
          <a:bodyPr vert="horz" lIns="91440" tIns="45720" rIns="91440" bIns="45720" rtlCol="0" anchor="ctr">
            <a:noAutofit/>
          </a:bodyPr>
          <a:lstStyle>
            <a:defPPr>
              <a:defRPr lang="en-US"/>
            </a:defPPr>
            <a:lvl1pPr indent="0">
              <a:lnSpc>
                <a:spcPct val="110000"/>
              </a:lnSpc>
              <a:spcBef>
                <a:spcPts val="1000"/>
              </a:spcBef>
              <a:buClr>
                <a:schemeClr val="accent5"/>
              </a:buClr>
              <a:buSzPct val="75000"/>
              <a:buFont typeface="Arial" panose="020B0604020202020204" pitchFamily="34" charset="0"/>
              <a:buNone/>
              <a:defRPr sz="2000" baseline="0">
                <a:solidFill>
                  <a:srgbClr val="FFFFFF"/>
                </a:solidFill>
                <a:cs typeface="Frutiger Next Pro Light"/>
              </a:defRPr>
            </a:lvl1pPr>
            <a:lvl2pPr marL="685800" indent="-228600">
              <a:lnSpc>
                <a:spcPct val="100000"/>
              </a:lnSpc>
              <a:spcBef>
                <a:spcPts val="500"/>
              </a:spcBef>
              <a:buClr>
                <a:schemeClr val="accent5"/>
              </a:buClr>
              <a:buSzPct val="75000"/>
              <a:buFont typeface="Arial" panose="020B0604020202020204" pitchFamily="34" charset="0"/>
              <a:buChar char="•"/>
              <a:defRPr>
                <a:solidFill>
                  <a:srgbClr val="E7E7E8"/>
                </a:solidFill>
              </a:defRPr>
            </a:lvl2pPr>
            <a:lvl3pPr marL="1143000" indent="-228600">
              <a:lnSpc>
                <a:spcPct val="100000"/>
              </a:lnSpc>
              <a:spcBef>
                <a:spcPts val="500"/>
              </a:spcBef>
              <a:buClr>
                <a:schemeClr val="accent5"/>
              </a:buClr>
              <a:buSzPct val="75000"/>
              <a:buFont typeface="Arial" panose="020B0604020202020204" pitchFamily="34" charset="0"/>
              <a:buChar char="•"/>
              <a:defRPr sz="1600">
                <a:solidFill>
                  <a:srgbClr val="E7E7E8"/>
                </a:solidFill>
              </a:defRPr>
            </a:lvl3pPr>
            <a:lvl4pPr marL="16002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4pPr>
            <a:lvl5pPr marL="2057400" indent="-228600">
              <a:lnSpc>
                <a:spcPct val="100000"/>
              </a:lnSpc>
              <a:spcBef>
                <a:spcPts val="500"/>
              </a:spcBef>
              <a:buClr>
                <a:schemeClr val="accent5"/>
              </a:buClr>
              <a:buSzPct val="75000"/>
              <a:buFont typeface="Arial" panose="020B0604020202020204" pitchFamily="34" charset="0"/>
              <a:buChar char="•"/>
              <a:defRPr sz="1400">
                <a:solidFill>
                  <a:srgbClr val="E7E7E8"/>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sz="3200" b="1">
                <a:solidFill>
                  <a:srgbClr val="000000"/>
                </a:solidFill>
                <a:latin typeface="+mj-lt"/>
              </a:rPr>
              <a:t>Statements of significant details </a:t>
            </a:r>
            <a:r>
              <a:rPr lang="en-US">
                <a:solidFill>
                  <a:srgbClr val="000000"/>
                </a:solidFill>
                <a:latin typeface="+mj-lt"/>
                <a:ea typeface="Open Sans Extrabold" charset="0"/>
                <a:cs typeface="Open Sans Extrabold" charset="0"/>
              </a:rPr>
              <a:t>based on what monitors have seen, heard, or noticed.</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Chronicle Display Light" charset="0"/>
              <a:cs typeface="Chronicle Display Light" charset="0"/>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lang="en-US">
                <a:solidFill>
                  <a:srgbClr val="000000"/>
                </a:solidFill>
                <a:latin typeface="+mj-lt"/>
                <a:ea typeface="Open Sans Extrabold" charset="0"/>
                <a:cs typeface="Open Sans Extrabold" charset="0"/>
              </a:rPr>
              <a:t>Based on how what we have seen compares to </a:t>
            </a:r>
            <a:r>
              <a:rPr lang="en-US" sz="3200" b="1">
                <a:solidFill>
                  <a:srgbClr val="000000"/>
                </a:solidFill>
                <a:latin typeface="+mj-lt"/>
              </a:rPr>
              <a:t>leading practices, relevant guidance, and regulations</a:t>
            </a:r>
            <a:r>
              <a:rPr kumimoji="0" lang="en-US" sz="3600" b="0" i="0" u="none" strike="noStrike" kern="1200" cap="none" spc="0" normalizeH="0" baseline="0" noProof="0">
                <a:ln>
                  <a:noFill/>
                </a:ln>
                <a:solidFill>
                  <a:srgbClr val="000000"/>
                </a:solidFill>
                <a:effectLst/>
                <a:uLnTx/>
                <a:uFillTx/>
                <a:latin typeface="+mj-lt"/>
                <a:ea typeface="+mn-ea"/>
              </a:rPr>
              <a:t>.</a:t>
            </a: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endParaRPr kumimoji="0" lang="en-US" sz="4000" b="0" i="0" u="none" strike="noStrike" kern="1200" cap="none" spc="0" normalizeH="0" baseline="0" noProof="0">
              <a:ln>
                <a:noFill/>
              </a:ln>
              <a:solidFill>
                <a:srgbClr val="000000"/>
              </a:solidFill>
              <a:effectLst/>
              <a:uLnTx/>
              <a:uFillTx/>
              <a:latin typeface="+mj-lt"/>
              <a:ea typeface="+mn-ea"/>
            </a:endParaRPr>
          </a:p>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i="0" u="none" strike="noStrike" kern="1200" cap="none" spc="0" normalizeH="0" baseline="0" noProof="0">
                <a:ln>
                  <a:noFill/>
                </a:ln>
                <a:solidFill>
                  <a:srgbClr val="000000"/>
                </a:solidFill>
                <a:effectLst/>
                <a:uLnTx/>
                <a:uFillTx/>
                <a:latin typeface="+mj-lt"/>
                <a:ea typeface="Open Sans Extrabold" charset="0"/>
                <a:cs typeface="Open Sans Extrabold" charset="0"/>
              </a:rPr>
              <a:t>Definitely, absolutely, </a:t>
            </a:r>
            <a:r>
              <a:rPr lang="en-US" sz="3200" b="1">
                <a:solidFill>
                  <a:srgbClr val="000000"/>
                </a:solidFill>
                <a:latin typeface="+mj-lt"/>
              </a:rPr>
              <a:t>not an </a:t>
            </a:r>
            <a:r>
              <a:rPr kumimoji="0" lang="en-US" sz="3200" b="1" i="0" u="none" strike="noStrike" kern="1200" cap="none" spc="0" normalizeH="0" baseline="0" noProof="0">
                <a:ln>
                  <a:noFill/>
                </a:ln>
                <a:solidFill>
                  <a:srgbClr val="000000"/>
                </a:solidFill>
                <a:effectLst/>
                <a:uLnTx/>
                <a:uFillTx/>
                <a:latin typeface="+mj-lt"/>
                <a:ea typeface="+mn-ea"/>
              </a:rPr>
              <a:t>audit finding</a:t>
            </a:r>
            <a:r>
              <a:rPr kumimoji="0" lang="en-US" sz="3200" i="0" u="none" strike="noStrike" kern="1200" cap="none" spc="0" normalizeH="0" baseline="0" noProof="0">
                <a:ln>
                  <a:noFill/>
                </a:ln>
                <a:solidFill>
                  <a:srgbClr val="000000"/>
                </a:solidFill>
                <a:effectLst/>
                <a:uLnTx/>
                <a:uFillTx/>
                <a:latin typeface="+mj-lt"/>
                <a:ea typeface="+mn-ea"/>
              </a:rPr>
              <a:t>.</a:t>
            </a:r>
            <a:endParaRPr kumimoji="0" lang="en-US" sz="3600" i="0" u="none" strike="noStrike" kern="1200" cap="none" spc="0" normalizeH="0" baseline="0" noProof="0">
              <a:ln>
                <a:noFill/>
              </a:ln>
              <a:solidFill>
                <a:srgbClr val="000000"/>
              </a:solidFill>
              <a:effectLst/>
              <a:uLnTx/>
              <a:uFillTx/>
              <a:latin typeface="+mj-lt"/>
              <a:ea typeface="+mn-ea"/>
            </a:endParaRPr>
          </a:p>
        </p:txBody>
      </p:sp>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9767F3-5CCA-412C-A536-D9200432A52A}"/>
              </a:ext>
            </a:extLst>
          </p:cNvPr>
          <p:cNvSpPr txBox="1"/>
          <p:nvPr/>
        </p:nvSpPr>
        <p:spPr>
          <a:xfrm>
            <a:off x="1840297" y="6015211"/>
            <a:ext cx="85114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1BC00"/>
              </a:buClr>
              <a:buSzPct val="75000"/>
              <a:buFont typeface="Arial" panose="020B0604020202020204" pitchFamily="34" charset="0"/>
              <a:buNone/>
              <a:tabLst/>
              <a:defRPr/>
            </a:pPr>
            <a:r>
              <a:rPr kumimoji="0" lang="en-US" sz="2000" b="0" u="none" strike="noStrike" kern="1200" cap="none" spc="0" normalizeH="0" baseline="0" noProof="0">
                <a:ln>
                  <a:noFill/>
                </a:ln>
                <a:solidFill>
                  <a:srgbClr val="000000"/>
                </a:solidFill>
                <a:effectLst/>
                <a:uLnTx/>
                <a:uFillTx/>
                <a:latin typeface="+mj-lt"/>
                <a:ea typeface="Open Sans Extrabold" charset="0"/>
                <a:cs typeface="Open Sans Extrabold" charset="0"/>
              </a:rPr>
              <a:t>Observations are part of PDE’s approach to </a:t>
            </a:r>
            <a:r>
              <a:rPr lang="en-US" sz="2000">
                <a:solidFill>
                  <a:srgbClr val="000000"/>
                </a:solidFill>
                <a:latin typeface="+mj-lt"/>
                <a:ea typeface="Open Sans Extrabold" charset="0"/>
                <a:cs typeface="Open Sans Extrabold" charset="0"/>
              </a:rPr>
              <a:t>standardized subrecipient monitoring.</a:t>
            </a:r>
          </a:p>
        </p:txBody>
      </p:sp>
    </p:spTree>
    <p:extLst>
      <p:ext uri="{BB962C8B-B14F-4D97-AF65-F5344CB8AC3E}">
        <p14:creationId xmlns:p14="http://schemas.microsoft.com/office/powerpoint/2010/main" val="278033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0192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2C5806BB-4F59-4842-9852-8E49D335EB72}"/>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2C5C036-2E45-41AE-B379-00F1DC1B92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13703" y="0"/>
            <a:ext cx="10278297" cy="6858000"/>
          </a:xfrm>
          <a:prstGeom prst="rect">
            <a:avLst/>
          </a:prstGeom>
        </p:spPr>
      </p:pic>
      <p:sp>
        <p:nvSpPr>
          <p:cNvPr id="11" name="Rectangle 10">
            <a:extLst>
              <a:ext uri="{FF2B5EF4-FFF2-40B4-BE49-F238E27FC236}">
                <a16:creationId xmlns:a16="http://schemas.microsoft.com/office/drawing/2014/main" id="{1CCF3895-3F80-4D9E-85CB-27419336D72F}"/>
              </a:ext>
              <a:ext uri="{C183D7F6-B498-43B3-948B-1728B52AA6E4}">
                <adec:decorative xmlns:adec="http://schemas.microsoft.com/office/drawing/2017/decorative" val="1"/>
              </a:ext>
            </a:extLst>
          </p:cNvPr>
          <p:cNvSpPr/>
          <p:nvPr/>
        </p:nvSpPr>
        <p:spPr>
          <a:xfrm>
            <a:off x="0" y="0"/>
            <a:ext cx="3412503"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59BF3B58-ADD4-4F97-908E-61A731ABEEDC}"/>
              </a:ext>
            </a:extLst>
          </p:cNvPr>
          <p:cNvSpPr txBox="1">
            <a:spLocks noGrp="1"/>
          </p:cNvSpPr>
          <p:nvPr>
            <p:ph type="title" idx="4294967295"/>
          </p:nvPr>
        </p:nvSpPr>
        <p:spPr>
          <a:xfrm>
            <a:off x="221780" y="140038"/>
            <a:ext cx="4125913" cy="6577923"/>
          </a:xfrm>
          <a:prstGeom prst="rect">
            <a:avLst/>
          </a:prstGeom>
          <a:solidFill>
            <a:schemeClr val="lt1"/>
          </a:solidFill>
          <a:ln w="12700" cap="flat" cmpd="sng" algn="ctr">
            <a:noFill/>
            <a:prstDash val="solid"/>
            <a:miter lim="800000"/>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endParaRPr kumimoji="0" lang="en-US" sz="4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457200" marR="0" lvl="1" indent="0" algn="l" defTabSz="914400" rtl="0" eaLnBrk="1" fontAlgn="auto" latinLnBrk="0" hangingPunct="1">
              <a:lnSpc>
                <a:spcPct val="100000"/>
              </a:lnSpc>
              <a:spcBef>
                <a:spcPts val="500"/>
              </a:spcBef>
              <a:spcAft>
                <a:spcPts val="0"/>
              </a:spcAft>
              <a:buClr>
                <a:schemeClr val="accent5"/>
              </a:buClr>
              <a:buSzPct val="75000"/>
              <a:buFont typeface="Arial" panose="020B0604020202020204" pitchFamily="34" charset="0"/>
              <a:buNone/>
              <a:tabLst/>
              <a:defRPr/>
            </a:pPr>
            <a:r>
              <a:rPr kumimoji="0" lang="en-US" sz="3600" b="0" i="0" u="none" strike="noStrike" kern="1200" cap="none" spc="-3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What is their structure and content?</a:t>
            </a:r>
          </a:p>
        </p:txBody>
      </p:sp>
    </p:spTree>
    <p:extLst>
      <p:ext uri="{BB962C8B-B14F-4D97-AF65-F5344CB8AC3E}">
        <p14:creationId xmlns:p14="http://schemas.microsoft.com/office/powerpoint/2010/main" val="158790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5642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a:solidFill>
                  <a:prstClr val="black"/>
                </a:solidFill>
                <a:latin typeface="+mj-lt"/>
              </a:rPr>
              <a:t>Observations are the main components of the Final Results Letter (FRL). FRLs are issued following an in-person or virtual monitoring review. Observ</a:t>
            </a:r>
            <a:r>
              <a:rPr lang="en-US" sz="2000">
                <a:solidFill>
                  <a:prstClr val="black"/>
                </a:solidFill>
                <a:latin typeface="+mj-lt"/>
              </a:rPr>
              <a:t>ations are structured in a table format with the following elements:</a:t>
            </a:r>
            <a:endParaRPr lang="en-US" sz="2000" spc="0">
              <a:solidFill>
                <a:prstClr val="black"/>
              </a:solidFill>
              <a:latin typeface="+mj-lt"/>
            </a:endParaRPr>
          </a:p>
        </p:txBody>
      </p:sp>
      <p:grpSp>
        <p:nvGrpSpPr>
          <p:cNvPr id="10" name="Group 9">
            <a:extLst>
              <a:ext uri="{FF2B5EF4-FFF2-40B4-BE49-F238E27FC236}">
                <a16:creationId xmlns:a16="http://schemas.microsoft.com/office/drawing/2014/main" id="{2822DBDC-D5C0-4985-ACFB-34ED08F24430}"/>
              </a:ext>
              <a:ext uri="{C183D7F6-B498-43B3-948B-1728B52AA6E4}">
                <adec:decorative xmlns:adec="http://schemas.microsoft.com/office/drawing/2017/decorative" val="1"/>
              </a:ext>
            </a:extLst>
          </p:cNvPr>
          <p:cNvGrpSpPr/>
          <p:nvPr/>
        </p:nvGrpSpPr>
        <p:grpSpPr>
          <a:xfrm>
            <a:off x="5335132" y="729896"/>
            <a:ext cx="731520" cy="731521"/>
            <a:chOff x="7186613" y="4868863"/>
            <a:chExt cx="796925" cy="800101"/>
          </a:xfrm>
          <a:solidFill>
            <a:schemeClr val="accent1"/>
          </a:solidFill>
        </p:grpSpPr>
        <p:sp>
          <p:nvSpPr>
            <p:cNvPr id="11" name="Freeform 57">
              <a:extLst>
                <a:ext uri="{FF2B5EF4-FFF2-40B4-BE49-F238E27FC236}">
                  <a16:creationId xmlns:a16="http://schemas.microsoft.com/office/drawing/2014/main" id="{37C5F881-55CD-4A92-B305-FAC8158F27CD}"/>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2" name="Freeform 58">
              <a:extLst>
                <a:ext uri="{FF2B5EF4-FFF2-40B4-BE49-F238E27FC236}">
                  <a16:creationId xmlns:a16="http://schemas.microsoft.com/office/drawing/2014/main" id="{6D1620A3-06E6-48DA-B3D3-C7E045A81DA0}"/>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3" name="Freeform 59">
              <a:extLst>
                <a:ext uri="{FF2B5EF4-FFF2-40B4-BE49-F238E27FC236}">
                  <a16:creationId xmlns:a16="http://schemas.microsoft.com/office/drawing/2014/main" id="{036D012E-FD8C-4B6E-8662-9077786A0654}"/>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14" name="Freeform 60">
              <a:extLst>
                <a:ext uri="{FF2B5EF4-FFF2-40B4-BE49-F238E27FC236}">
                  <a16:creationId xmlns:a16="http://schemas.microsoft.com/office/drawing/2014/main" id="{1EA6FD67-ABDF-43F0-9954-089CEA71CBBF}"/>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pic>
        <p:nvPicPr>
          <p:cNvPr id="15" name="Graphic 14">
            <a:extLst>
              <a:ext uri="{FF2B5EF4-FFF2-40B4-BE49-F238E27FC236}">
                <a16:creationId xmlns:a16="http://schemas.microsoft.com/office/drawing/2014/main" id="{E4824C54-A378-4164-9B1B-8C3841E9019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24015" y="1863441"/>
            <a:ext cx="731520" cy="731520"/>
          </a:xfrm>
          <a:prstGeom prst="rect">
            <a:avLst/>
          </a:prstGeom>
        </p:spPr>
      </p:pic>
      <p:pic>
        <p:nvPicPr>
          <p:cNvPr id="16" name="Graphic 15">
            <a:extLst>
              <a:ext uri="{FF2B5EF4-FFF2-40B4-BE49-F238E27FC236}">
                <a16:creationId xmlns:a16="http://schemas.microsoft.com/office/drawing/2014/main" id="{44E72E8E-198F-40B1-A7B6-DE0ADA2FD5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53847" y="4228020"/>
            <a:ext cx="731520" cy="731520"/>
          </a:xfrm>
          <a:prstGeom prst="rect">
            <a:avLst/>
          </a:prstGeom>
        </p:spPr>
      </p:pic>
      <p:pic>
        <p:nvPicPr>
          <p:cNvPr id="17" name="Graphic 16">
            <a:extLst>
              <a:ext uri="{FF2B5EF4-FFF2-40B4-BE49-F238E27FC236}">
                <a16:creationId xmlns:a16="http://schemas.microsoft.com/office/drawing/2014/main" id="{621F4A4A-6952-4339-B728-7CAB294023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34903" y="5157931"/>
            <a:ext cx="731520" cy="731520"/>
          </a:xfrm>
          <a:prstGeom prst="rect">
            <a:avLst/>
          </a:prstGeom>
        </p:spPr>
      </p:pic>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623460" y="878177"/>
            <a:ext cx="1542923" cy="400110"/>
          </a:xfrm>
          <a:prstGeom prst="rect">
            <a:avLst/>
          </a:prstGeom>
          <a:noFill/>
        </p:spPr>
        <p:txBody>
          <a:bodyPr wrap="none" rtlCol="0">
            <a:spAutoFit/>
          </a:bodyPr>
          <a:lstStyle/>
          <a:p>
            <a:r>
              <a:rPr lang="en-US" sz="2000" b="1">
                <a:latin typeface="+mj-lt"/>
              </a:rPr>
              <a:t>Identification</a:t>
            </a:r>
          </a:p>
        </p:txBody>
      </p:sp>
      <p:sp>
        <p:nvSpPr>
          <p:cNvPr id="21" name="Rectangle 20">
            <a:extLst>
              <a:ext uri="{FF2B5EF4-FFF2-40B4-BE49-F238E27FC236}">
                <a16:creationId xmlns:a16="http://schemas.microsoft.com/office/drawing/2014/main" id="{4035719D-A86E-47C4-A031-BB874BAAAD01}"/>
              </a:ext>
            </a:extLst>
          </p:cNvPr>
          <p:cNvSpPr/>
          <p:nvPr/>
        </p:nvSpPr>
        <p:spPr>
          <a:xfrm>
            <a:off x="6385650" y="671810"/>
            <a:ext cx="5212080" cy="733534"/>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Applicable Program(s)</a:t>
            </a:r>
          </a:p>
          <a:p>
            <a:pPr defTabSz="914126">
              <a:spcBef>
                <a:spcPts val="200"/>
              </a:spcBef>
              <a:buSzPct val="100000"/>
            </a:pPr>
            <a:r>
              <a:rPr lang="en-US" sz="2000">
                <a:solidFill>
                  <a:prstClr val="black"/>
                </a:solidFill>
                <a:latin typeface="+mj-lt"/>
              </a:rPr>
              <a:t>ESSER I, II, and/or ARP ESSER</a:t>
            </a:r>
          </a:p>
        </p:txBody>
      </p:sp>
      <p:sp>
        <p:nvSpPr>
          <p:cNvPr id="22" name="Rectangle 21">
            <a:extLst>
              <a:ext uri="{FF2B5EF4-FFF2-40B4-BE49-F238E27FC236}">
                <a16:creationId xmlns:a16="http://schemas.microsoft.com/office/drawing/2014/main" id="{C7B1B81B-A425-4109-B534-BA19E12F9C1D}"/>
              </a:ext>
            </a:extLst>
          </p:cNvPr>
          <p:cNvSpPr/>
          <p:nvPr/>
        </p:nvSpPr>
        <p:spPr>
          <a:xfrm>
            <a:off x="6374762" y="1844026"/>
            <a:ext cx="5212080" cy="2272417"/>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Area of Review</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10 administrative domains, including General / Entity Level Standards, Equipment and Property Management, Procurement, Salaries and Benefits, Supplies, Dues, and Fees, Equitable Shares, Financial Management, and Internal Controls / Purchasing.</a:t>
            </a:r>
          </a:p>
        </p:txBody>
      </p:sp>
      <p:sp>
        <p:nvSpPr>
          <p:cNvPr id="23" name="Rectangle 22">
            <a:extLst>
              <a:ext uri="{FF2B5EF4-FFF2-40B4-BE49-F238E27FC236}">
                <a16:creationId xmlns:a16="http://schemas.microsoft.com/office/drawing/2014/main" id="{62E07636-9F9E-4FA9-9554-E61FD9AA8D7F}"/>
              </a:ext>
            </a:extLst>
          </p:cNvPr>
          <p:cNvSpPr/>
          <p:nvPr/>
        </p:nvSpPr>
        <p:spPr>
          <a:xfrm>
            <a:off x="6385650" y="4228020"/>
            <a:ext cx="5212080" cy="73152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Observation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The “</a:t>
            </a:r>
            <a:r>
              <a:rPr lang="en-US" sz="2000">
                <a:solidFill>
                  <a:prstClr val="black"/>
                </a:solidFill>
                <a:latin typeface="+mj-lt"/>
              </a:rPr>
              <a:t>when” and “what”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24" name="Rectangle 23">
            <a:extLst>
              <a:ext uri="{FF2B5EF4-FFF2-40B4-BE49-F238E27FC236}">
                <a16:creationId xmlns:a16="http://schemas.microsoft.com/office/drawing/2014/main" id="{8AD6FCF3-7071-4DCC-B0D9-060CACFEF263}"/>
              </a:ext>
            </a:extLst>
          </p:cNvPr>
          <p:cNvSpPr/>
          <p:nvPr/>
        </p:nvSpPr>
        <p:spPr>
          <a:xfrm>
            <a:off x="6385650" y="5159240"/>
            <a:ext cx="5212080" cy="109728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Background Discussion</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The “why”, tailored to specific details (vendor, invoice, timesheet)</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90714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BFBEF4-7973-4BD3-A212-91D1F26B4F1C}"/>
              </a:ext>
            </a:extLst>
          </p:cNvPr>
          <p:cNvSpPr txBox="1">
            <a:spLocks noGrp="1"/>
          </p:cNvSpPr>
          <p:nvPr>
            <p:ph type="title" idx="4294967295"/>
          </p:nvPr>
        </p:nvSpPr>
        <p:spPr>
          <a:xfrm>
            <a:off x="390404" y="2082297"/>
            <a:ext cx="3822299" cy="12484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Structure </a:t>
            </a:r>
            <a:b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br>
            <a:r>
              <a:rPr kumimoji="0" lang="en-US" sz="4400" b="1" i="0" u="none" strike="noStrike" kern="1200" cap="none" spc="0" normalizeH="0" baseline="0" noProof="0" dirty="0">
                <a:ln>
                  <a:noFill/>
                </a:ln>
                <a:solidFill>
                  <a:srgbClr val="000000"/>
                </a:solidFill>
                <a:effectLst/>
                <a:uLnTx/>
                <a:uFillTx/>
                <a:latin typeface="+mj-lt"/>
                <a:ea typeface="Chronicle Display Light" charset="0"/>
                <a:cs typeface="Chronicle Display Light" charset="0"/>
              </a:rPr>
              <a:t>&amp; Content</a:t>
            </a:r>
          </a:p>
        </p:txBody>
      </p:sp>
      <p:sp>
        <p:nvSpPr>
          <p:cNvPr id="9" name="TextBox 8">
            <a:extLst>
              <a:ext uri="{FF2B5EF4-FFF2-40B4-BE49-F238E27FC236}">
                <a16:creationId xmlns:a16="http://schemas.microsoft.com/office/drawing/2014/main" id="{62781733-82D8-4287-965C-68F7B8DB10B2}"/>
              </a:ext>
            </a:extLst>
          </p:cNvPr>
          <p:cNvSpPr txBox="1"/>
          <p:nvPr/>
        </p:nvSpPr>
        <p:spPr>
          <a:xfrm>
            <a:off x="793321" y="3522957"/>
            <a:ext cx="3419382" cy="2554545"/>
          </a:xfrm>
          <a:prstGeom prst="rect">
            <a:avLst/>
          </a:prstGeom>
          <a:noFill/>
        </p:spPr>
        <p:txBody>
          <a:bodyPr wrap="square">
            <a:spAutoFit/>
          </a:bodyPr>
          <a:lstStyle/>
          <a:p>
            <a:pPr algn="r"/>
            <a:r>
              <a:rPr lang="en-US" sz="2000" spc="0" dirty="0">
                <a:solidFill>
                  <a:prstClr val="black"/>
                </a:solidFill>
                <a:latin typeface="+mj-lt"/>
              </a:rPr>
              <a:t>Observations are the main components of the Final Results Letter (FRL). FRLs are issued following an in-person or virtual monitoring review. Observ</a:t>
            </a:r>
            <a:r>
              <a:rPr lang="en-US" sz="2000" dirty="0">
                <a:solidFill>
                  <a:prstClr val="black"/>
                </a:solidFill>
                <a:latin typeface="+mj-lt"/>
              </a:rPr>
              <a:t>ations are structured in a table format with the following elements:</a:t>
            </a:r>
            <a:endParaRPr lang="en-US" sz="2000" spc="0" dirty="0">
              <a:solidFill>
                <a:prstClr val="black"/>
              </a:solidFill>
              <a:latin typeface="+mj-lt"/>
            </a:endParaRPr>
          </a:p>
        </p:txBody>
      </p:sp>
      <p:sp>
        <p:nvSpPr>
          <p:cNvPr id="20" name="TextBox 19">
            <a:extLst>
              <a:ext uri="{FF2B5EF4-FFF2-40B4-BE49-F238E27FC236}">
                <a16:creationId xmlns:a16="http://schemas.microsoft.com/office/drawing/2014/main" id="{901AA037-C4F3-4F63-842F-9E16C1D85D79}"/>
              </a:ext>
            </a:extLst>
          </p:cNvPr>
          <p:cNvSpPr txBox="1"/>
          <p:nvPr/>
        </p:nvSpPr>
        <p:spPr>
          <a:xfrm rot="19547155">
            <a:off x="1739231" y="878177"/>
            <a:ext cx="1311385" cy="400110"/>
          </a:xfrm>
          <a:prstGeom prst="rect">
            <a:avLst/>
          </a:prstGeom>
          <a:noFill/>
        </p:spPr>
        <p:txBody>
          <a:bodyPr wrap="none" rtlCol="0">
            <a:spAutoFit/>
          </a:bodyPr>
          <a:lstStyle/>
          <a:p>
            <a:r>
              <a:rPr lang="en-US" sz="2000" b="1">
                <a:latin typeface="+mj-lt"/>
              </a:rPr>
              <a:t>Implication</a:t>
            </a:r>
          </a:p>
        </p:txBody>
      </p:sp>
      <p:sp>
        <p:nvSpPr>
          <p:cNvPr id="33" name="Rectangle 32">
            <a:extLst>
              <a:ext uri="{FF2B5EF4-FFF2-40B4-BE49-F238E27FC236}">
                <a16:creationId xmlns:a16="http://schemas.microsoft.com/office/drawing/2014/main" id="{DAE9D82D-7A7B-4B21-AA7B-43F8A46E2471}"/>
              </a:ext>
            </a:extLst>
          </p:cNvPr>
          <p:cNvSpPr/>
          <p:nvPr/>
        </p:nvSpPr>
        <p:spPr>
          <a:xfrm>
            <a:off x="6361280" y="671810"/>
            <a:ext cx="5212080" cy="1041311"/>
          </a:xfrm>
          <a:prstGeom prst="rect">
            <a:avLst/>
          </a:prstGeom>
        </p:spPr>
        <p:txBody>
          <a:bodyPr wrap="square" lIns="0" rIns="0">
            <a:spAutoFit/>
          </a:bodyPr>
          <a:lstStyle/>
          <a:p>
            <a:pPr defTabSz="914126">
              <a:spcBef>
                <a:spcPts val="200"/>
              </a:spcBef>
              <a:buSzPct val="100000"/>
            </a:pPr>
            <a:r>
              <a:rPr lang="en-US" sz="2000" b="1">
                <a:solidFill>
                  <a:prstClr val="black"/>
                </a:solidFill>
                <a:latin typeface="+mj-lt"/>
              </a:rPr>
              <a:t>Regulatory Guidance</a:t>
            </a:r>
          </a:p>
          <a:p>
            <a:pPr defTabSz="914126">
              <a:spcBef>
                <a:spcPts val="200"/>
              </a:spcBef>
              <a:buSzPct val="100000"/>
            </a:pPr>
            <a:r>
              <a:rPr lang="en-US" sz="2000">
                <a:solidFill>
                  <a:prstClr val="black"/>
                </a:solidFill>
                <a:latin typeface="+mj-lt"/>
              </a:rPr>
              <a:t>Most commonly 2 CFR 200, but also some state guidance, or occasionally LEA policy</a:t>
            </a:r>
          </a:p>
        </p:txBody>
      </p:sp>
      <p:graphicFrame>
        <p:nvGraphicFrame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3621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6B451D4C-1312-4274-A47D-3D0783D8BD4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70223FE4-EB1C-41B5-BD05-DF36A5107FC0}"/>
              </a:ext>
              <a:ext uri="{C183D7F6-B498-43B3-948B-1728B52AA6E4}">
                <adec:decorative xmlns:adec="http://schemas.microsoft.com/office/drawing/2017/decorative" val="1"/>
              </a:ext>
            </a:extLst>
          </p:cNvPr>
          <p:cNvCxnSpPr>
            <a:cxnSpLocks/>
          </p:cNvCxnSpPr>
          <p:nvPr/>
        </p:nvCxnSpPr>
        <p:spPr>
          <a:xfrm>
            <a:off x="518474" y="3330780"/>
            <a:ext cx="3566160" cy="0"/>
          </a:xfrm>
          <a:prstGeom prst="line">
            <a:avLst/>
          </a:prstGeom>
          <a:ln w="1143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Arc 18">
            <a:extLst>
              <a:ext uri="{FF2B5EF4-FFF2-40B4-BE49-F238E27FC236}">
                <a16:creationId xmlns:a16="http://schemas.microsoft.com/office/drawing/2014/main" id="{854C5F19-A5F3-4D05-85E9-402A7E234765}"/>
              </a:ext>
              <a:ext uri="{C183D7F6-B498-43B3-948B-1728B52AA6E4}">
                <adec:decorative xmlns:adec="http://schemas.microsoft.com/office/drawing/2017/decorative" val="1"/>
              </a:ext>
            </a:extLst>
          </p:cNvPr>
          <p:cNvSpPr/>
          <p:nvPr/>
        </p:nvSpPr>
        <p:spPr>
          <a:xfrm rot="18821210">
            <a:off x="677067" y="1130092"/>
            <a:ext cx="4810182" cy="2970012"/>
          </a:xfrm>
          <a:prstGeom prst="arc">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Graphic 24">
            <a:extLst>
              <a:ext uri="{FF2B5EF4-FFF2-40B4-BE49-F238E27FC236}">
                <a16:creationId xmlns:a16="http://schemas.microsoft.com/office/drawing/2014/main" id="{18741139-FA2F-41E0-A329-E8DE21DBCEE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79819" y="727858"/>
            <a:ext cx="731520" cy="731520"/>
          </a:xfrm>
          <a:prstGeom prst="rect">
            <a:avLst/>
          </a:prstGeom>
        </p:spPr>
      </p:pic>
      <p:pic>
        <p:nvPicPr>
          <p:cNvPr id="26" name="Graphic 25">
            <a:extLst>
              <a:ext uri="{FF2B5EF4-FFF2-40B4-BE49-F238E27FC236}">
                <a16:creationId xmlns:a16="http://schemas.microsoft.com/office/drawing/2014/main" id="{08450E41-1F42-4761-BA2B-7C4A8604C65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79819" y="2366583"/>
            <a:ext cx="731520" cy="733720"/>
          </a:xfrm>
          <a:prstGeom prst="rect">
            <a:avLst/>
          </a:prstGeom>
        </p:spPr>
      </p:pic>
      <p:pic>
        <p:nvPicPr>
          <p:cNvPr id="27" name="Graphic 26">
            <a:extLst>
              <a:ext uri="{FF2B5EF4-FFF2-40B4-BE49-F238E27FC236}">
                <a16:creationId xmlns:a16="http://schemas.microsoft.com/office/drawing/2014/main" id="{79034640-8273-4DE7-B5FB-B511DC2C8EF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79819" y="3547272"/>
            <a:ext cx="731520" cy="731520"/>
          </a:xfrm>
          <a:prstGeom prst="rect">
            <a:avLst/>
          </a:prstGeom>
        </p:spPr>
      </p:pic>
      <p:grpSp>
        <p:nvGrpSpPr>
          <p:cNvPr id="28" name="Group 27">
            <a:extLst>
              <a:ext uri="{FF2B5EF4-FFF2-40B4-BE49-F238E27FC236}">
                <a16:creationId xmlns:a16="http://schemas.microsoft.com/office/drawing/2014/main" id="{59E9C96B-916A-4497-A3BE-DF880A796D0A}"/>
              </a:ext>
              <a:ext uri="{C183D7F6-B498-43B3-948B-1728B52AA6E4}">
                <adec:decorative xmlns:adec="http://schemas.microsoft.com/office/drawing/2017/decorative" val="1"/>
              </a:ext>
            </a:extLst>
          </p:cNvPr>
          <p:cNvGrpSpPr/>
          <p:nvPr/>
        </p:nvGrpSpPr>
        <p:grpSpPr>
          <a:xfrm>
            <a:off x="5379819" y="5380000"/>
            <a:ext cx="731520" cy="580041"/>
            <a:chOff x="5916613" y="3068638"/>
            <a:chExt cx="555625" cy="455612"/>
          </a:xfrm>
          <a:solidFill>
            <a:schemeClr val="accent1"/>
          </a:solidFill>
        </p:grpSpPr>
        <p:sp>
          <p:nvSpPr>
            <p:cNvPr id="29" name="Freeform 194">
              <a:extLst>
                <a:ext uri="{FF2B5EF4-FFF2-40B4-BE49-F238E27FC236}">
                  <a16:creationId xmlns:a16="http://schemas.microsoft.com/office/drawing/2014/main" id="{65BA596F-1502-4094-93E0-273B58D9F99B}"/>
                </a:ext>
              </a:extLst>
            </p:cNvPr>
            <p:cNvSpPr>
              <a:spLocks noEditPoints="1"/>
            </p:cNvSpPr>
            <p:nvPr/>
          </p:nvSpPr>
          <p:spPr bwMode="auto">
            <a:xfrm>
              <a:off x="5916613" y="3068638"/>
              <a:ext cx="419100" cy="411163"/>
            </a:xfrm>
            <a:custGeom>
              <a:avLst/>
              <a:gdLst>
                <a:gd name="T0" fmla="*/ 178 w 178"/>
                <a:gd name="T1" fmla="*/ 66 h 175"/>
                <a:gd name="T2" fmla="*/ 117 w 178"/>
                <a:gd name="T3" fmla="*/ 0 h 175"/>
                <a:gd name="T4" fmla="*/ 61 w 178"/>
                <a:gd name="T5" fmla="*/ 0 h 175"/>
                <a:gd name="T6" fmla="*/ 0 w 178"/>
                <a:gd name="T7" fmla="*/ 66 h 175"/>
                <a:gd name="T8" fmla="*/ 46 w 178"/>
                <a:gd name="T9" fmla="*/ 130 h 175"/>
                <a:gd name="T10" fmla="*/ 46 w 178"/>
                <a:gd name="T11" fmla="*/ 170 h 175"/>
                <a:gd name="T12" fmla="*/ 49 w 178"/>
                <a:gd name="T13" fmla="*/ 174 h 175"/>
                <a:gd name="T14" fmla="*/ 51 w 178"/>
                <a:gd name="T15" fmla="*/ 175 h 175"/>
                <a:gd name="T16" fmla="*/ 54 w 178"/>
                <a:gd name="T17" fmla="*/ 174 h 175"/>
                <a:gd name="T18" fmla="*/ 101 w 178"/>
                <a:gd name="T19" fmla="*/ 132 h 175"/>
                <a:gd name="T20" fmla="*/ 117 w 178"/>
                <a:gd name="T21" fmla="*/ 132 h 175"/>
                <a:gd name="T22" fmla="*/ 178 w 178"/>
                <a:gd name="T23" fmla="*/ 66 h 175"/>
                <a:gd name="T24" fmla="*/ 99 w 178"/>
                <a:gd name="T25" fmla="*/ 123 h 175"/>
                <a:gd name="T26" fmla="*/ 96 w 178"/>
                <a:gd name="T27" fmla="*/ 124 h 175"/>
                <a:gd name="T28" fmla="*/ 55 w 178"/>
                <a:gd name="T29" fmla="*/ 159 h 175"/>
                <a:gd name="T30" fmla="*/ 55 w 178"/>
                <a:gd name="T31" fmla="*/ 126 h 175"/>
                <a:gd name="T32" fmla="*/ 52 w 178"/>
                <a:gd name="T33" fmla="*/ 122 h 175"/>
                <a:gd name="T34" fmla="*/ 9 w 178"/>
                <a:gd name="T35" fmla="*/ 66 h 175"/>
                <a:gd name="T36" fmla="*/ 61 w 178"/>
                <a:gd name="T37" fmla="*/ 10 h 175"/>
                <a:gd name="T38" fmla="*/ 117 w 178"/>
                <a:gd name="T39" fmla="*/ 10 h 175"/>
                <a:gd name="T40" fmla="*/ 168 w 178"/>
                <a:gd name="T41" fmla="*/ 66 h 175"/>
                <a:gd name="T42" fmla="*/ 117 w 178"/>
                <a:gd name="T43" fmla="*/ 123 h 175"/>
                <a:gd name="T44" fmla="*/ 99 w 178"/>
                <a:gd name="T45" fmla="*/ 1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75">
                  <a:moveTo>
                    <a:pt x="178" y="66"/>
                  </a:moveTo>
                  <a:cubicBezTo>
                    <a:pt x="178" y="30"/>
                    <a:pt x="150" y="0"/>
                    <a:pt x="117" y="0"/>
                  </a:cubicBezTo>
                  <a:cubicBezTo>
                    <a:pt x="61" y="0"/>
                    <a:pt x="61" y="0"/>
                    <a:pt x="61" y="0"/>
                  </a:cubicBezTo>
                  <a:cubicBezTo>
                    <a:pt x="27" y="0"/>
                    <a:pt x="0" y="30"/>
                    <a:pt x="0" y="66"/>
                  </a:cubicBezTo>
                  <a:cubicBezTo>
                    <a:pt x="0" y="97"/>
                    <a:pt x="19" y="123"/>
                    <a:pt x="46" y="130"/>
                  </a:cubicBezTo>
                  <a:cubicBezTo>
                    <a:pt x="46" y="170"/>
                    <a:pt x="46" y="170"/>
                    <a:pt x="46" y="170"/>
                  </a:cubicBezTo>
                  <a:cubicBezTo>
                    <a:pt x="46" y="172"/>
                    <a:pt x="47" y="174"/>
                    <a:pt x="49" y="174"/>
                  </a:cubicBezTo>
                  <a:cubicBezTo>
                    <a:pt x="49" y="175"/>
                    <a:pt x="50" y="175"/>
                    <a:pt x="51" y="175"/>
                  </a:cubicBezTo>
                  <a:cubicBezTo>
                    <a:pt x="52" y="175"/>
                    <a:pt x="53" y="174"/>
                    <a:pt x="54" y="174"/>
                  </a:cubicBezTo>
                  <a:cubicBezTo>
                    <a:pt x="101" y="132"/>
                    <a:pt x="101" y="132"/>
                    <a:pt x="101" y="132"/>
                  </a:cubicBezTo>
                  <a:cubicBezTo>
                    <a:pt x="117" y="132"/>
                    <a:pt x="117" y="132"/>
                    <a:pt x="117" y="132"/>
                  </a:cubicBezTo>
                  <a:cubicBezTo>
                    <a:pt x="150" y="132"/>
                    <a:pt x="178" y="103"/>
                    <a:pt x="178" y="66"/>
                  </a:cubicBezTo>
                  <a:close/>
                  <a:moveTo>
                    <a:pt x="99" y="123"/>
                  </a:moveTo>
                  <a:cubicBezTo>
                    <a:pt x="98" y="123"/>
                    <a:pt x="97" y="123"/>
                    <a:pt x="96" y="124"/>
                  </a:cubicBezTo>
                  <a:cubicBezTo>
                    <a:pt x="55" y="159"/>
                    <a:pt x="55" y="159"/>
                    <a:pt x="55" y="159"/>
                  </a:cubicBezTo>
                  <a:cubicBezTo>
                    <a:pt x="55" y="126"/>
                    <a:pt x="55" y="126"/>
                    <a:pt x="55" y="126"/>
                  </a:cubicBezTo>
                  <a:cubicBezTo>
                    <a:pt x="55" y="124"/>
                    <a:pt x="54" y="122"/>
                    <a:pt x="52" y="122"/>
                  </a:cubicBezTo>
                  <a:cubicBezTo>
                    <a:pt x="27" y="117"/>
                    <a:pt x="9" y="94"/>
                    <a:pt x="9" y="66"/>
                  </a:cubicBezTo>
                  <a:cubicBezTo>
                    <a:pt x="9" y="35"/>
                    <a:pt x="32" y="10"/>
                    <a:pt x="61" y="10"/>
                  </a:cubicBezTo>
                  <a:cubicBezTo>
                    <a:pt x="117" y="10"/>
                    <a:pt x="117" y="10"/>
                    <a:pt x="117" y="10"/>
                  </a:cubicBezTo>
                  <a:cubicBezTo>
                    <a:pt x="145" y="10"/>
                    <a:pt x="168" y="35"/>
                    <a:pt x="168" y="66"/>
                  </a:cubicBezTo>
                  <a:cubicBezTo>
                    <a:pt x="168" y="97"/>
                    <a:pt x="145" y="123"/>
                    <a:pt x="117" y="123"/>
                  </a:cubicBezTo>
                  <a:lnTo>
                    <a:pt x="99" y="123"/>
                  </a:ln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0" name="Freeform 195">
              <a:extLst>
                <a:ext uri="{FF2B5EF4-FFF2-40B4-BE49-F238E27FC236}">
                  <a16:creationId xmlns:a16="http://schemas.microsoft.com/office/drawing/2014/main" id="{B6B240B7-F97C-4AD0-9439-C916C3AFAC57}"/>
                </a:ext>
              </a:extLst>
            </p:cNvPr>
            <p:cNvSpPr>
              <a:spLocks/>
            </p:cNvSpPr>
            <p:nvPr/>
          </p:nvSpPr>
          <p:spPr bwMode="auto">
            <a:xfrm>
              <a:off x="6184900" y="3235325"/>
              <a:ext cx="287338" cy="288925"/>
            </a:xfrm>
            <a:custGeom>
              <a:avLst/>
              <a:gdLst>
                <a:gd name="T0" fmla="*/ 77 w 122"/>
                <a:gd name="T1" fmla="*/ 0 h 123"/>
                <a:gd name="T2" fmla="*/ 73 w 122"/>
                <a:gd name="T3" fmla="*/ 5 h 123"/>
                <a:gd name="T4" fmla="*/ 77 w 122"/>
                <a:gd name="T5" fmla="*/ 9 h 123"/>
                <a:gd name="T6" fmla="*/ 112 w 122"/>
                <a:gd name="T7" fmla="*/ 48 h 123"/>
                <a:gd name="T8" fmla="*/ 79 w 122"/>
                <a:gd name="T9" fmla="*/ 86 h 123"/>
                <a:gd name="T10" fmla="*/ 74 w 122"/>
                <a:gd name="T11" fmla="*/ 91 h 123"/>
                <a:gd name="T12" fmla="*/ 74 w 122"/>
                <a:gd name="T13" fmla="*/ 107 h 123"/>
                <a:gd name="T14" fmla="*/ 56 w 122"/>
                <a:gd name="T15" fmla="*/ 88 h 123"/>
                <a:gd name="T16" fmla="*/ 53 w 122"/>
                <a:gd name="T17" fmla="*/ 87 h 123"/>
                <a:gd name="T18" fmla="*/ 37 w 122"/>
                <a:gd name="T19" fmla="*/ 87 h 123"/>
                <a:gd name="T20" fmla="*/ 10 w 122"/>
                <a:gd name="T21" fmla="*/ 71 h 123"/>
                <a:gd name="T22" fmla="*/ 3 w 122"/>
                <a:gd name="T23" fmla="*/ 70 h 123"/>
                <a:gd name="T24" fmla="*/ 2 w 122"/>
                <a:gd name="T25" fmla="*/ 76 h 123"/>
                <a:gd name="T26" fmla="*/ 37 w 122"/>
                <a:gd name="T27" fmla="*/ 96 h 123"/>
                <a:gd name="T28" fmla="*/ 51 w 122"/>
                <a:gd name="T29" fmla="*/ 96 h 123"/>
                <a:gd name="T30" fmla="*/ 75 w 122"/>
                <a:gd name="T31" fmla="*/ 122 h 123"/>
                <a:gd name="T32" fmla="*/ 79 w 122"/>
                <a:gd name="T33" fmla="*/ 123 h 123"/>
                <a:gd name="T34" fmla="*/ 80 w 122"/>
                <a:gd name="T35" fmla="*/ 123 h 123"/>
                <a:gd name="T36" fmla="*/ 83 w 122"/>
                <a:gd name="T37" fmla="*/ 118 h 123"/>
                <a:gd name="T38" fmla="*/ 83 w 122"/>
                <a:gd name="T39" fmla="*/ 96 h 123"/>
                <a:gd name="T40" fmla="*/ 122 w 122"/>
                <a:gd name="T41" fmla="*/ 48 h 123"/>
                <a:gd name="T42" fmla="*/ 77 w 122"/>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23">
                  <a:moveTo>
                    <a:pt x="77" y="0"/>
                  </a:moveTo>
                  <a:cubicBezTo>
                    <a:pt x="75" y="0"/>
                    <a:pt x="73" y="2"/>
                    <a:pt x="73" y="5"/>
                  </a:cubicBezTo>
                  <a:cubicBezTo>
                    <a:pt x="73" y="7"/>
                    <a:pt x="75" y="9"/>
                    <a:pt x="77" y="9"/>
                  </a:cubicBezTo>
                  <a:cubicBezTo>
                    <a:pt x="97" y="9"/>
                    <a:pt x="112" y="27"/>
                    <a:pt x="112" y="48"/>
                  </a:cubicBezTo>
                  <a:cubicBezTo>
                    <a:pt x="112" y="69"/>
                    <a:pt x="97" y="86"/>
                    <a:pt x="79" y="86"/>
                  </a:cubicBezTo>
                  <a:cubicBezTo>
                    <a:pt x="76" y="87"/>
                    <a:pt x="74" y="89"/>
                    <a:pt x="74" y="91"/>
                  </a:cubicBezTo>
                  <a:cubicBezTo>
                    <a:pt x="74" y="107"/>
                    <a:pt x="74" y="107"/>
                    <a:pt x="74" y="107"/>
                  </a:cubicBezTo>
                  <a:cubicBezTo>
                    <a:pt x="56" y="88"/>
                    <a:pt x="56" y="88"/>
                    <a:pt x="56" y="88"/>
                  </a:cubicBezTo>
                  <a:cubicBezTo>
                    <a:pt x="55" y="87"/>
                    <a:pt x="54" y="87"/>
                    <a:pt x="53" y="87"/>
                  </a:cubicBezTo>
                  <a:cubicBezTo>
                    <a:pt x="37" y="87"/>
                    <a:pt x="37" y="87"/>
                    <a:pt x="37" y="87"/>
                  </a:cubicBezTo>
                  <a:cubicBezTo>
                    <a:pt x="26" y="87"/>
                    <a:pt x="16" y="81"/>
                    <a:pt x="10" y="71"/>
                  </a:cubicBezTo>
                  <a:cubicBezTo>
                    <a:pt x="8" y="69"/>
                    <a:pt x="5" y="68"/>
                    <a:pt x="3" y="70"/>
                  </a:cubicBezTo>
                  <a:cubicBezTo>
                    <a:pt x="1" y="71"/>
                    <a:pt x="0" y="74"/>
                    <a:pt x="2" y="76"/>
                  </a:cubicBezTo>
                  <a:cubicBezTo>
                    <a:pt x="10" y="89"/>
                    <a:pt x="23" y="96"/>
                    <a:pt x="37" y="96"/>
                  </a:cubicBezTo>
                  <a:cubicBezTo>
                    <a:pt x="51" y="96"/>
                    <a:pt x="51" y="96"/>
                    <a:pt x="51" y="96"/>
                  </a:cubicBezTo>
                  <a:cubicBezTo>
                    <a:pt x="75" y="122"/>
                    <a:pt x="75" y="122"/>
                    <a:pt x="75" y="122"/>
                  </a:cubicBezTo>
                  <a:cubicBezTo>
                    <a:pt x="76" y="123"/>
                    <a:pt x="77" y="123"/>
                    <a:pt x="79" y="123"/>
                  </a:cubicBezTo>
                  <a:cubicBezTo>
                    <a:pt x="79" y="123"/>
                    <a:pt x="80" y="123"/>
                    <a:pt x="80" y="123"/>
                  </a:cubicBezTo>
                  <a:cubicBezTo>
                    <a:pt x="82" y="122"/>
                    <a:pt x="83" y="120"/>
                    <a:pt x="83" y="118"/>
                  </a:cubicBezTo>
                  <a:cubicBezTo>
                    <a:pt x="83" y="96"/>
                    <a:pt x="83" y="96"/>
                    <a:pt x="83" y="96"/>
                  </a:cubicBezTo>
                  <a:cubicBezTo>
                    <a:pt x="105" y="92"/>
                    <a:pt x="122" y="72"/>
                    <a:pt x="122" y="48"/>
                  </a:cubicBezTo>
                  <a:cubicBezTo>
                    <a:pt x="122" y="22"/>
                    <a:pt x="102" y="0"/>
                    <a:pt x="7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1" name="Freeform 196">
              <a:extLst>
                <a:ext uri="{FF2B5EF4-FFF2-40B4-BE49-F238E27FC236}">
                  <a16:creationId xmlns:a16="http://schemas.microsoft.com/office/drawing/2014/main" id="{296F3E7E-F1F4-43EF-96EC-D2B5BE65EBAA}"/>
                </a:ext>
              </a:extLst>
            </p:cNvPr>
            <p:cNvSpPr>
              <a:spLocks/>
            </p:cNvSpPr>
            <p:nvPr/>
          </p:nvSpPr>
          <p:spPr bwMode="auto">
            <a:xfrm>
              <a:off x="6013450" y="3178175"/>
              <a:ext cx="223838" cy="23813"/>
            </a:xfrm>
            <a:custGeom>
              <a:avLst/>
              <a:gdLst>
                <a:gd name="T0" fmla="*/ 95 w 95"/>
                <a:gd name="T1" fmla="*/ 5 h 10"/>
                <a:gd name="T2" fmla="*/ 90 w 95"/>
                <a:gd name="T3" fmla="*/ 0 h 10"/>
                <a:gd name="T4" fmla="*/ 5 w 95"/>
                <a:gd name="T5" fmla="*/ 0 h 10"/>
                <a:gd name="T6" fmla="*/ 0 w 95"/>
                <a:gd name="T7" fmla="*/ 5 h 10"/>
                <a:gd name="T8" fmla="*/ 5 w 95"/>
                <a:gd name="T9" fmla="*/ 10 h 10"/>
                <a:gd name="T10" fmla="*/ 90 w 95"/>
                <a:gd name="T11" fmla="*/ 10 h 10"/>
                <a:gd name="T12" fmla="*/ 95 w 9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95" y="5"/>
                  </a:moveTo>
                  <a:cubicBezTo>
                    <a:pt x="95" y="2"/>
                    <a:pt x="93" y="0"/>
                    <a:pt x="90" y="0"/>
                  </a:cubicBezTo>
                  <a:cubicBezTo>
                    <a:pt x="5" y="0"/>
                    <a:pt x="5" y="0"/>
                    <a:pt x="5" y="0"/>
                  </a:cubicBezTo>
                  <a:cubicBezTo>
                    <a:pt x="2" y="0"/>
                    <a:pt x="0" y="2"/>
                    <a:pt x="0" y="5"/>
                  </a:cubicBezTo>
                  <a:cubicBezTo>
                    <a:pt x="0" y="8"/>
                    <a:pt x="2" y="10"/>
                    <a:pt x="5" y="10"/>
                  </a:cubicBezTo>
                  <a:cubicBezTo>
                    <a:pt x="90" y="10"/>
                    <a:pt x="90" y="10"/>
                    <a:pt x="90" y="10"/>
                  </a:cubicBezTo>
                  <a:cubicBezTo>
                    <a:pt x="93" y="10"/>
                    <a:pt x="95" y="8"/>
                    <a:pt x="95" y="5"/>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sp>
          <p:nvSpPr>
            <p:cNvPr id="32" name="Freeform 197">
              <a:extLst>
                <a:ext uri="{FF2B5EF4-FFF2-40B4-BE49-F238E27FC236}">
                  <a16:creationId xmlns:a16="http://schemas.microsoft.com/office/drawing/2014/main" id="{643D0F44-4FBA-44E6-81A0-8D7E7D2B1E1B}"/>
                </a:ext>
              </a:extLst>
            </p:cNvPr>
            <p:cNvSpPr>
              <a:spLocks/>
            </p:cNvSpPr>
            <p:nvPr/>
          </p:nvSpPr>
          <p:spPr bwMode="auto">
            <a:xfrm>
              <a:off x="6013450" y="3249613"/>
              <a:ext cx="122238" cy="23813"/>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solidFill>
                <a:schemeClr val="accent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a:p>
          </p:txBody>
        </p:sp>
      </p:grpSp>
      <p:sp>
        <p:nvSpPr>
          <p:cNvPr id="34" name="Rectangle 33">
            <a:extLst>
              <a:ext uri="{FF2B5EF4-FFF2-40B4-BE49-F238E27FC236}">
                <a16:creationId xmlns:a16="http://schemas.microsoft.com/office/drawing/2014/main" id="{923AE04C-03C5-4EED-B45A-E73CCCD7FF04}"/>
              </a:ext>
            </a:extLst>
          </p:cNvPr>
          <p:cNvSpPr/>
          <p:nvPr/>
        </p:nvSpPr>
        <p:spPr>
          <a:xfrm>
            <a:off x="6361280" y="2396090"/>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Associated Risk</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What could happen if the issue persists</a:t>
            </a:r>
            <a:r>
              <a:rPr kumimoji="0" lang="en-US" sz="2000" b="0" i="0" u="none" strike="noStrike" kern="1200" cap="none" spc="0" normalizeH="0" baseline="0" noProof="0">
                <a:ln>
                  <a:noFill/>
                </a:ln>
                <a:solidFill>
                  <a:prstClr val="black"/>
                </a:solidFill>
                <a:effectLst/>
                <a:uLnTx/>
                <a:uFillTx/>
                <a:latin typeface="+mj-lt"/>
                <a:ea typeface="+mn-ea"/>
                <a:cs typeface="+mn-cs"/>
              </a:rPr>
              <a:t>	</a:t>
            </a:r>
          </a:p>
        </p:txBody>
      </p:sp>
      <p:sp>
        <p:nvSpPr>
          <p:cNvPr id="35" name="Rectangle 34">
            <a:extLst>
              <a:ext uri="{FF2B5EF4-FFF2-40B4-BE49-F238E27FC236}">
                <a16:creationId xmlns:a16="http://schemas.microsoft.com/office/drawing/2014/main" id="{50DE5E62-8944-499E-8A70-0EDB9A3115DF}"/>
              </a:ext>
            </a:extLst>
          </p:cNvPr>
          <p:cNvSpPr/>
          <p:nvPr/>
        </p:nvSpPr>
        <p:spPr>
          <a:xfrm>
            <a:off x="6361280" y="3669068"/>
            <a:ext cx="5212080" cy="1041311"/>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Leading Practice</a:t>
            </a:r>
          </a:p>
          <a:p>
            <a:pPr marL="0" marR="0" lvl="0" indent="0" defTabSz="914126" rtl="0" eaLnBrk="1" fontAlgn="auto" latinLnBrk="0" hangingPunct="1">
              <a:lnSpc>
                <a:spcPct val="100000"/>
              </a:lnSpc>
              <a:spcBef>
                <a:spcPts val="200"/>
              </a:spcBef>
              <a:spcAft>
                <a:spcPts val="0"/>
              </a:spcAft>
              <a:buClrTx/>
              <a:buSzPct val="100000"/>
              <a:buFontTx/>
              <a:buNone/>
              <a:tabLst/>
              <a:defRPr/>
            </a:pPr>
            <a:r>
              <a:rPr lang="en-US" sz="2000">
                <a:solidFill>
                  <a:prstClr val="black"/>
                </a:solidFill>
                <a:latin typeface="+mj-lt"/>
              </a:rPr>
              <a:t>How to avoid this observation (and its associated risk) in the future</a:t>
            </a:r>
            <a:endParaRPr kumimoji="0" lang="en-US" sz="2000" b="0" i="0" u="none" strike="noStrike" kern="1200" cap="none" spc="0" normalizeH="0" baseline="0" noProof="0">
              <a:ln>
                <a:noFill/>
              </a:ln>
              <a:solidFill>
                <a:prstClr val="black"/>
              </a:solidFill>
              <a:effectLst/>
              <a:uLnTx/>
              <a:uFillTx/>
              <a:latin typeface="+mj-lt"/>
              <a:ea typeface="+mn-ea"/>
              <a:cs typeface="+mn-cs"/>
            </a:endParaRPr>
          </a:p>
        </p:txBody>
      </p:sp>
      <p:sp>
        <p:nvSpPr>
          <p:cNvPr id="36" name="Rectangle 35">
            <a:extLst>
              <a:ext uri="{FF2B5EF4-FFF2-40B4-BE49-F238E27FC236}">
                <a16:creationId xmlns:a16="http://schemas.microsoft.com/office/drawing/2014/main" id="{4B73951F-6065-4397-96BB-97212CF9B797}"/>
              </a:ext>
            </a:extLst>
          </p:cNvPr>
          <p:cNvSpPr/>
          <p:nvPr/>
        </p:nvSpPr>
        <p:spPr>
          <a:xfrm>
            <a:off x="6361280" y="5307806"/>
            <a:ext cx="5212080" cy="822960"/>
          </a:xfrm>
          <a:prstGeom prst="rect">
            <a:avLst/>
          </a:prstGeom>
        </p:spPr>
        <p:txBody>
          <a:bodyPr wrap="square" lIns="0" rIns="0">
            <a:spAutoFit/>
          </a:bodyPr>
          <a:lstStyle/>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prstClr val="black"/>
                </a:solidFill>
                <a:effectLst/>
                <a:uLnTx/>
                <a:uFillTx/>
                <a:latin typeface="+mj-lt"/>
                <a:ea typeface="+mn-ea"/>
                <a:cs typeface="+mn-cs"/>
              </a:rPr>
              <a:t>Subrecipient’s Response</a:t>
            </a:r>
          </a:p>
          <a:p>
            <a:pPr marL="0" marR="0" lvl="0" indent="0" defTabSz="914126"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prstClr val="black"/>
                </a:solidFill>
                <a:effectLst/>
                <a:uLnTx/>
                <a:uFillTx/>
                <a:latin typeface="+mj-lt"/>
                <a:ea typeface="+mn-ea"/>
                <a:cs typeface="+mn-cs"/>
              </a:rPr>
              <a:t>Addresses the LEAs stance on the observation</a:t>
            </a:r>
          </a:p>
        </p:txBody>
      </p:sp>
    </p:spTree>
    <p:extLst>
      <p:ext uri="{BB962C8B-B14F-4D97-AF65-F5344CB8AC3E}">
        <p14:creationId xmlns:p14="http://schemas.microsoft.com/office/powerpoint/2010/main" val="2260911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AD189-94C2-4CAE-8638-43ABAFAF8F19}">
  <ds:schemaRef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4e5e2d33-68ff-42fd-81d6-1ece27b905a6"/>
    <ds:schemaRef ds:uri="600f56bb-d955-48ee-a325-392bb7b720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DBA25B0-53AE-4886-8710-7D0E92BCB6DE}">
  <ds:schemaRefs>
    <ds:schemaRef ds:uri="http://schemas.microsoft.com/sharepoint/v3/contenttype/forms"/>
  </ds:schemaRefs>
</ds:datastoreItem>
</file>

<file path=customXml/itemProps3.xml><?xml version="1.0" encoding="utf-8"?>
<ds:datastoreItem xmlns:ds="http://schemas.openxmlformats.org/officeDocument/2006/customXml" ds:itemID="{09B3917D-15B1-4617-B372-F9BC4F3BB03B}"/>
</file>

<file path=docProps/app.xml><?xml version="1.0" encoding="utf-8"?>
<Properties xmlns="http://schemas.openxmlformats.org/officeDocument/2006/extended-properties" xmlns:vt="http://schemas.openxmlformats.org/officeDocument/2006/docPropsVTypes">
  <TotalTime>471</TotalTime>
  <Words>2945</Words>
  <Application>Microsoft Office PowerPoint</Application>
  <PresentationFormat>Widescreen</PresentationFormat>
  <Paragraphs>412</Paragraphs>
  <Slides>42</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Arial</vt:lpstr>
      <vt:lpstr>Brush Script MT</vt:lpstr>
      <vt:lpstr>Calibri</vt:lpstr>
      <vt:lpstr>Calibri Light</vt:lpstr>
      <vt:lpstr>Chronicle Display Black</vt:lpstr>
      <vt:lpstr>Montserrat</vt:lpstr>
      <vt:lpstr>Open Sans</vt:lpstr>
      <vt:lpstr>Open Sans Light</vt:lpstr>
      <vt:lpstr>Verdana</vt:lpstr>
      <vt:lpstr>Wingdings 2</vt:lpstr>
      <vt:lpstr>Office Theme</vt:lpstr>
      <vt:lpstr>think-cell Slide</vt:lpstr>
      <vt:lpstr>Commonwealth of Pennsylvania Department of Education</vt:lpstr>
      <vt:lpstr>Meet Your Facilitators PDE ESSER Monitoring Team</vt:lpstr>
      <vt:lpstr>Agenda</vt:lpstr>
      <vt:lpstr>   What are “Observations”?</vt:lpstr>
      <vt:lpstr>Observe ‘what is’ with undivided awareness.         - Bruce Lee Martial Artist, Actor</vt:lpstr>
      <vt:lpstr>What Are Observations?</vt:lpstr>
      <vt:lpstr>   What is their structure and content?</vt:lpstr>
      <vt:lpstr>Structure  &amp; Content</vt:lpstr>
      <vt:lpstr>Structure  &amp; Content</vt:lpstr>
      <vt:lpstr>   What are the Top 10 Most Common ESSER Observations?</vt:lpstr>
      <vt:lpstr>10.  Competitive Procurement (Services)</vt:lpstr>
      <vt:lpstr>10.  Competitive Procurement (Services)</vt:lpstr>
      <vt:lpstr>2 CFR § 200.320 Methods of procurement to be followed.</vt:lpstr>
      <vt:lpstr>9.  No / Bad Proof of Payment</vt:lpstr>
      <vt:lpstr>9.  No/Bad Proof of Payment</vt:lpstr>
      <vt:lpstr>8.  No policy against fraud, waste, and abuse</vt:lpstr>
      <vt:lpstr>8.  No policy against fraud, waste, and abuse</vt:lpstr>
      <vt:lpstr>7.  No SAM.gov Debarment Check</vt:lpstr>
      <vt:lpstr>7.  No SAM.gov Debarment Check</vt:lpstr>
      <vt:lpstr>6.  No Contract Terms and Conditions</vt:lpstr>
      <vt:lpstr>6.  No Contract Terms and Conditions</vt:lpstr>
      <vt:lpstr>5.  No Sole Source Justification</vt:lpstr>
      <vt:lpstr>5.  No Sole Source Justification</vt:lpstr>
      <vt:lpstr>What are the acceptable reasons to “Sole Source” ?</vt:lpstr>
      <vt:lpstr>4.  No Competitive Procurement (Goods)</vt:lpstr>
      <vt:lpstr>4.  Competitive Procurement (Goods)</vt:lpstr>
      <vt:lpstr>Competitive Procurement (State Guidance)</vt:lpstr>
      <vt:lpstr>3.  No Quotes (Services)</vt:lpstr>
      <vt:lpstr>3.  No Quotes (Services)</vt:lpstr>
      <vt:lpstr>2.  No Minority/Women Owned Business Engagement</vt:lpstr>
      <vt:lpstr>2.  No Minority/Women-Owned Business Enterprise Steps</vt:lpstr>
      <vt:lpstr>How to take required affirmative steps to include minority and women-owned business enterprises</vt:lpstr>
      <vt:lpstr>1.  No Purchase Order and / or Invoices</vt:lpstr>
      <vt:lpstr>1.  No PO and/or Invoices</vt:lpstr>
      <vt:lpstr>Let’s have a knowledge check!</vt:lpstr>
      <vt:lpstr>Top 10 ESSER Observations</vt:lpstr>
      <vt:lpstr>Question 1</vt:lpstr>
      <vt:lpstr>Question 2</vt:lpstr>
      <vt:lpstr>Question 3</vt:lpstr>
      <vt:lpstr>Question 4</vt:lpstr>
      <vt:lpstr>Question 5</vt:lpstr>
      <vt:lpstr>Thank You for Joining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Observation Presentation</dc:title>
  <dc:creator>Simon, Joseph</dc:creator>
  <cp:lastModifiedBy>Hilary Seibert</cp:lastModifiedBy>
  <cp:revision>3</cp:revision>
  <dcterms:created xsi:type="dcterms:W3CDTF">2023-03-19T15:29:47Z</dcterms:created>
  <dcterms:modified xsi:type="dcterms:W3CDTF">2023-05-24T17:32:38Z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2023-03-19T15:29:47Z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16fe5aee-4e76-4d9c-8746-f54db163eb6a</vt:lpwstr>
  </property>
  <property fmtid="{D5CDD505-2E9C-101B-9397-08002B2CF9AE}" pid="8" name="MSIP_Label_ea60d57e-af5b-4752-ac57-3e4f28ca11dc_ContentBits">
    <vt:lpwstr>0</vt:lpwstr>
  </property>
  <property fmtid="{D5CDD505-2E9C-101B-9397-08002B2CF9AE}" pid="9" name="ContentTypeId">
    <vt:lpwstr>0x01010063A4E9D8B9AE294BB8664582FC3229C4</vt:lpwstr>
  </property>
  <property fmtid="{D5CDD505-2E9C-101B-9397-08002B2CF9AE}" pid="10" name="MediaServiceImageTags">
    <vt:lpwstr/>
  </property>
  <property fmtid="{D5CDD505-2E9C-101B-9397-08002B2CF9AE}" pid="11" name="MigrationSourceURL">
    <vt:lpwstr/>
  </property>
  <property fmtid="{D5CDD505-2E9C-101B-9397-08002B2CF9AE}" pid="12" name="Order">
    <vt:r8>1495600</vt:r8>
  </property>
  <property fmtid="{D5CDD505-2E9C-101B-9397-08002B2CF9AE}" pid="13" name="TemplateUrl">
    <vt:lpwstr/>
  </property>
  <property fmtid="{D5CDD505-2E9C-101B-9397-08002B2CF9AE}" pid="14" name="Category">
    <vt:lpwstr/>
  </property>
  <property fmtid="{D5CDD505-2E9C-101B-9397-08002B2CF9AE}" pid="15" name="xd_Signature">
    <vt:bool>false</vt:bool>
  </property>
  <property fmtid="{D5CDD505-2E9C-101B-9397-08002B2CF9AE}" pid="16" name="xd_ProgID">
    <vt:lpwstr/>
  </property>
  <property fmtid="{D5CDD505-2E9C-101B-9397-08002B2CF9AE}" pid="17" name="_SourceUrl">
    <vt:lpwstr/>
  </property>
  <property fmtid="{D5CDD505-2E9C-101B-9397-08002B2CF9AE}" pid="18" name="_SharedFileIndex">
    <vt:lpwstr/>
  </property>
</Properties>
</file>